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371" r:id="rId2"/>
    <p:sldId id="299" r:id="rId3"/>
    <p:sldId id="300" r:id="rId4"/>
    <p:sldId id="381" r:id="rId5"/>
    <p:sldId id="382" r:id="rId6"/>
    <p:sldId id="358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67" r:id="rId16"/>
    <p:sldId id="368" r:id="rId17"/>
    <p:sldId id="369" r:id="rId18"/>
    <p:sldId id="370" r:id="rId19"/>
    <p:sldId id="354" r:id="rId20"/>
    <p:sldId id="355" r:id="rId21"/>
    <p:sldId id="361" r:id="rId22"/>
    <p:sldId id="360" r:id="rId23"/>
    <p:sldId id="357" r:id="rId24"/>
    <p:sldId id="356" r:id="rId25"/>
    <p:sldId id="359" r:id="rId26"/>
    <p:sldId id="350" r:id="rId27"/>
    <p:sldId id="352" r:id="rId28"/>
    <p:sldId id="362" r:id="rId29"/>
    <p:sldId id="364" r:id="rId30"/>
    <p:sldId id="372" r:id="rId31"/>
    <p:sldId id="363" r:id="rId32"/>
    <p:sldId id="365" r:id="rId33"/>
    <p:sldId id="366" r:id="rId34"/>
    <p:sldId id="353" r:id="rId35"/>
    <p:sldId id="274" r:id="rId36"/>
    <p:sldId id="298" r:id="rId37"/>
    <p:sldId id="297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35DFA7-DD62-42CE-9637-C9249B2CD825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26E8B27-BE64-4E9D-BE3C-4564B51C2B13}">
      <dgm:prSet phldrT="[Text]" custT="1"/>
      <dgm:spPr/>
      <dgm:t>
        <a:bodyPr/>
        <a:lstStyle/>
        <a:p>
          <a:r>
            <a:rPr lang="en-US" sz="2800" dirty="0"/>
            <a:t>Working Directory</a:t>
          </a:r>
        </a:p>
      </dgm:t>
    </dgm:pt>
    <dgm:pt modelId="{0BBEA49C-C6DD-4539-A3FE-0A9D7AA6628F}" type="parTrans" cxnId="{7E776CFD-4500-4E09-8560-41738AD745A2}">
      <dgm:prSet/>
      <dgm:spPr/>
      <dgm:t>
        <a:bodyPr/>
        <a:lstStyle/>
        <a:p>
          <a:endParaRPr lang="en-US" sz="1600"/>
        </a:p>
      </dgm:t>
    </dgm:pt>
    <dgm:pt modelId="{A6B18193-055A-41C6-BD14-677B1FBA3F6C}" type="sibTrans" cxnId="{7E776CFD-4500-4E09-8560-41738AD745A2}">
      <dgm:prSet custT="1"/>
      <dgm:spPr>
        <a:ln w="57150">
          <a:solidFill>
            <a:schemeClr val="accent2"/>
          </a:solidFill>
        </a:ln>
      </dgm:spPr>
      <dgm:t>
        <a:bodyPr/>
        <a:lstStyle/>
        <a:p>
          <a:endParaRPr lang="en-US" sz="400"/>
        </a:p>
      </dgm:t>
    </dgm:pt>
    <dgm:pt modelId="{C6B767B3-5F89-44CD-88F3-BB767944FF16}">
      <dgm:prSet phldrT="[Text]" custT="1"/>
      <dgm:spPr/>
      <dgm:t>
        <a:bodyPr/>
        <a:lstStyle/>
        <a:p>
          <a:r>
            <a:rPr lang="en-US" sz="2800" dirty="0"/>
            <a:t>Staging (Index)</a:t>
          </a:r>
        </a:p>
      </dgm:t>
    </dgm:pt>
    <dgm:pt modelId="{23CA036A-1EEC-497B-8847-B1D73B07D52A}" type="parTrans" cxnId="{C360ED8D-EDE7-43E6-BCF2-E2FB9D578D82}">
      <dgm:prSet/>
      <dgm:spPr/>
      <dgm:t>
        <a:bodyPr/>
        <a:lstStyle/>
        <a:p>
          <a:endParaRPr lang="en-US" sz="1600"/>
        </a:p>
      </dgm:t>
    </dgm:pt>
    <dgm:pt modelId="{5AD111E7-2E75-4D5E-B1EA-A892C187832E}" type="sibTrans" cxnId="{C360ED8D-EDE7-43E6-BCF2-E2FB9D578D82}">
      <dgm:prSet custT="1"/>
      <dgm:spPr>
        <a:ln w="57150">
          <a:solidFill>
            <a:schemeClr val="accent3"/>
          </a:solidFill>
        </a:ln>
      </dgm:spPr>
      <dgm:t>
        <a:bodyPr/>
        <a:lstStyle/>
        <a:p>
          <a:endParaRPr lang="en-US" sz="400"/>
        </a:p>
      </dgm:t>
    </dgm:pt>
    <dgm:pt modelId="{474705A9-3AE1-4779-B60C-23B95EFD9675}">
      <dgm:prSet phldrT="[Text]" custT="1"/>
      <dgm:spPr/>
      <dgm:t>
        <a:bodyPr/>
        <a:lstStyle/>
        <a:p>
          <a:r>
            <a:rPr lang="en-US" sz="2800" dirty="0"/>
            <a:t>Local Repository</a:t>
          </a:r>
        </a:p>
      </dgm:t>
    </dgm:pt>
    <dgm:pt modelId="{91029F2C-66F8-4F9E-8CF0-717FCE104C2B}" type="parTrans" cxnId="{A672A3C9-3889-4DC3-97AD-0DA8C818297E}">
      <dgm:prSet/>
      <dgm:spPr/>
      <dgm:t>
        <a:bodyPr/>
        <a:lstStyle/>
        <a:p>
          <a:endParaRPr lang="en-US" sz="1600"/>
        </a:p>
      </dgm:t>
    </dgm:pt>
    <dgm:pt modelId="{A6AE0EB0-0E29-4AAA-8CFD-FC46E7E2B78D}" type="sibTrans" cxnId="{A672A3C9-3889-4DC3-97AD-0DA8C818297E}">
      <dgm:prSet custT="1"/>
      <dgm:spPr>
        <a:ln w="57150">
          <a:solidFill>
            <a:schemeClr val="accent4"/>
          </a:solidFill>
        </a:ln>
      </dgm:spPr>
      <dgm:t>
        <a:bodyPr/>
        <a:lstStyle/>
        <a:p>
          <a:endParaRPr lang="en-US" sz="400"/>
        </a:p>
      </dgm:t>
    </dgm:pt>
    <dgm:pt modelId="{D7CC7BE8-2BFE-4973-8DBE-9EDBF5ED625F}">
      <dgm:prSet phldrT="[Text]" custT="1"/>
      <dgm:spPr/>
      <dgm:t>
        <a:bodyPr/>
        <a:lstStyle/>
        <a:p>
          <a:r>
            <a:rPr lang="en-US" sz="2800" dirty="0"/>
            <a:t>Remote Repository</a:t>
          </a:r>
        </a:p>
      </dgm:t>
    </dgm:pt>
    <dgm:pt modelId="{DE6FF164-9A30-43DF-A75F-0ABA5A9A7A6C}" type="parTrans" cxnId="{C38FE0C9-FD81-481B-84A0-FE3E8A68D602}">
      <dgm:prSet/>
      <dgm:spPr/>
      <dgm:t>
        <a:bodyPr/>
        <a:lstStyle/>
        <a:p>
          <a:endParaRPr lang="en-US" sz="1600"/>
        </a:p>
      </dgm:t>
    </dgm:pt>
    <dgm:pt modelId="{0FA5DCD3-8148-4004-9377-E723D0A1040F}" type="sibTrans" cxnId="{C38FE0C9-FD81-481B-84A0-FE3E8A68D602}">
      <dgm:prSet/>
      <dgm:spPr/>
      <dgm:t>
        <a:bodyPr/>
        <a:lstStyle/>
        <a:p>
          <a:endParaRPr lang="en-US" sz="1600"/>
        </a:p>
      </dgm:t>
    </dgm:pt>
    <dgm:pt modelId="{64441932-3AB9-4981-802B-54F3773978F9}" type="pres">
      <dgm:prSet presAssocID="{A435DFA7-DD62-42CE-9637-C9249B2CD825}" presName="Name0" presStyleCnt="0">
        <dgm:presLayoutVars>
          <dgm:dir/>
          <dgm:resizeHandles val="exact"/>
        </dgm:presLayoutVars>
      </dgm:prSet>
      <dgm:spPr/>
    </dgm:pt>
    <dgm:pt modelId="{C8D27ED7-74C4-4D13-A530-44558129D92F}" type="pres">
      <dgm:prSet presAssocID="{726E8B27-BE64-4E9D-BE3C-4564B51C2B13}" presName="node" presStyleLbl="node1" presStyleIdx="0" presStyleCnt="4">
        <dgm:presLayoutVars>
          <dgm:bulletEnabled val="1"/>
        </dgm:presLayoutVars>
      </dgm:prSet>
      <dgm:spPr/>
    </dgm:pt>
    <dgm:pt modelId="{1A2E2276-9ADF-4579-AB0F-2B88C2CF1573}" type="pres">
      <dgm:prSet presAssocID="{A6B18193-055A-41C6-BD14-677B1FBA3F6C}" presName="sibTrans" presStyleLbl="sibTrans2D1" presStyleIdx="0" presStyleCnt="3" custLinFactNeighborY="-66590"/>
      <dgm:spPr/>
    </dgm:pt>
    <dgm:pt modelId="{D2DA1716-BE06-4F6A-ABAB-38C390B85799}" type="pres">
      <dgm:prSet presAssocID="{A6B18193-055A-41C6-BD14-677B1FBA3F6C}" presName="connectorText" presStyleLbl="sibTrans2D1" presStyleIdx="0" presStyleCnt="3"/>
      <dgm:spPr/>
    </dgm:pt>
    <dgm:pt modelId="{990A8140-E430-495E-B270-573AE7CFE50F}" type="pres">
      <dgm:prSet presAssocID="{C6B767B3-5F89-44CD-88F3-BB767944FF16}" presName="node" presStyleLbl="node1" presStyleIdx="1" presStyleCnt="4">
        <dgm:presLayoutVars>
          <dgm:bulletEnabled val="1"/>
        </dgm:presLayoutVars>
      </dgm:prSet>
      <dgm:spPr/>
    </dgm:pt>
    <dgm:pt modelId="{F842D92F-81B1-4064-8DD8-68785B3EAD55}" type="pres">
      <dgm:prSet presAssocID="{5AD111E7-2E75-4D5E-B1EA-A892C187832E}" presName="sibTrans" presStyleLbl="sibTrans2D1" presStyleIdx="1" presStyleCnt="3"/>
      <dgm:spPr/>
    </dgm:pt>
    <dgm:pt modelId="{B7CCF58B-72DC-425D-8259-94186E411244}" type="pres">
      <dgm:prSet presAssocID="{5AD111E7-2E75-4D5E-B1EA-A892C187832E}" presName="connectorText" presStyleLbl="sibTrans2D1" presStyleIdx="1" presStyleCnt="3"/>
      <dgm:spPr/>
    </dgm:pt>
    <dgm:pt modelId="{B93E6BF2-868E-43F2-BFC2-C2C79DF5DFDF}" type="pres">
      <dgm:prSet presAssocID="{474705A9-3AE1-4779-B60C-23B95EFD9675}" presName="node" presStyleLbl="node1" presStyleIdx="2" presStyleCnt="4">
        <dgm:presLayoutVars>
          <dgm:bulletEnabled val="1"/>
        </dgm:presLayoutVars>
      </dgm:prSet>
      <dgm:spPr/>
    </dgm:pt>
    <dgm:pt modelId="{51541415-08E4-4031-A4EF-62B45A96640F}" type="pres">
      <dgm:prSet presAssocID="{A6AE0EB0-0E29-4AAA-8CFD-FC46E7E2B78D}" presName="sibTrans" presStyleLbl="sibTrans2D1" presStyleIdx="2" presStyleCnt="3" custLinFactNeighborY="-66590"/>
      <dgm:spPr/>
    </dgm:pt>
    <dgm:pt modelId="{43E8C3B6-11C0-4DFC-8062-6FBEC0051174}" type="pres">
      <dgm:prSet presAssocID="{A6AE0EB0-0E29-4AAA-8CFD-FC46E7E2B78D}" presName="connectorText" presStyleLbl="sibTrans2D1" presStyleIdx="2" presStyleCnt="3"/>
      <dgm:spPr/>
    </dgm:pt>
    <dgm:pt modelId="{A55D5664-3AA4-4879-8FD0-42E83111208F}" type="pres">
      <dgm:prSet presAssocID="{D7CC7BE8-2BFE-4973-8DBE-9EDBF5ED625F}" presName="node" presStyleLbl="node1" presStyleIdx="3" presStyleCnt="4">
        <dgm:presLayoutVars>
          <dgm:bulletEnabled val="1"/>
        </dgm:presLayoutVars>
      </dgm:prSet>
      <dgm:spPr/>
    </dgm:pt>
  </dgm:ptLst>
  <dgm:cxnLst>
    <dgm:cxn modelId="{36127F02-6D7E-4AE5-8011-B92B9ED06450}" type="presOf" srcId="{A6AE0EB0-0E29-4AAA-8CFD-FC46E7E2B78D}" destId="{51541415-08E4-4031-A4EF-62B45A96640F}" srcOrd="0" destOrd="0" presId="urn:microsoft.com/office/officeart/2005/8/layout/process1"/>
    <dgm:cxn modelId="{A0877203-B9A2-4C8F-803A-19B4C7BBB6F3}" type="presOf" srcId="{5AD111E7-2E75-4D5E-B1EA-A892C187832E}" destId="{B7CCF58B-72DC-425D-8259-94186E411244}" srcOrd="1" destOrd="0" presId="urn:microsoft.com/office/officeart/2005/8/layout/process1"/>
    <dgm:cxn modelId="{2DC94B11-4DA7-44DE-A57D-BA5E5378A4F7}" type="presOf" srcId="{A6B18193-055A-41C6-BD14-677B1FBA3F6C}" destId="{1A2E2276-9ADF-4579-AB0F-2B88C2CF1573}" srcOrd="0" destOrd="0" presId="urn:microsoft.com/office/officeart/2005/8/layout/process1"/>
    <dgm:cxn modelId="{75A08112-558E-4F41-AF19-CE8032B30458}" type="presOf" srcId="{D7CC7BE8-2BFE-4973-8DBE-9EDBF5ED625F}" destId="{A55D5664-3AA4-4879-8FD0-42E83111208F}" srcOrd="0" destOrd="0" presId="urn:microsoft.com/office/officeart/2005/8/layout/process1"/>
    <dgm:cxn modelId="{DC007334-E9D8-4ACB-8FDA-1FB53F086982}" type="presOf" srcId="{A6AE0EB0-0E29-4AAA-8CFD-FC46E7E2B78D}" destId="{43E8C3B6-11C0-4DFC-8062-6FBEC0051174}" srcOrd="1" destOrd="0" presId="urn:microsoft.com/office/officeart/2005/8/layout/process1"/>
    <dgm:cxn modelId="{220DBA6C-CF55-47B4-9F1C-B20F74D52159}" type="presOf" srcId="{726E8B27-BE64-4E9D-BE3C-4564B51C2B13}" destId="{C8D27ED7-74C4-4D13-A530-44558129D92F}" srcOrd="0" destOrd="0" presId="urn:microsoft.com/office/officeart/2005/8/layout/process1"/>
    <dgm:cxn modelId="{A2368686-EA1E-4F50-8B53-C73EC7917BF1}" type="presOf" srcId="{A435DFA7-DD62-42CE-9637-C9249B2CD825}" destId="{64441932-3AB9-4981-802B-54F3773978F9}" srcOrd="0" destOrd="0" presId="urn:microsoft.com/office/officeart/2005/8/layout/process1"/>
    <dgm:cxn modelId="{C360ED8D-EDE7-43E6-BCF2-E2FB9D578D82}" srcId="{A435DFA7-DD62-42CE-9637-C9249B2CD825}" destId="{C6B767B3-5F89-44CD-88F3-BB767944FF16}" srcOrd="1" destOrd="0" parTransId="{23CA036A-1EEC-497B-8847-B1D73B07D52A}" sibTransId="{5AD111E7-2E75-4D5E-B1EA-A892C187832E}"/>
    <dgm:cxn modelId="{931707C6-13F9-45F1-933E-072A411A3724}" type="presOf" srcId="{474705A9-3AE1-4779-B60C-23B95EFD9675}" destId="{B93E6BF2-868E-43F2-BFC2-C2C79DF5DFDF}" srcOrd="0" destOrd="0" presId="urn:microsoft.com/office/officeart/2005/8/layout/process1"/>
    <dgm:cxn modelId="{A672A3C9-3889-4DC3-97AD-0DA8C818297E}" srcId="{A435DFA7-DD62-42CE-9637-C9249B2CD825}" destId="{474705A9-3AE1-4779-B60C-23B95EFD9675}" srcOrd="2" destOrd="0" parTransId="{91029F2C-66F8-4F9E-8CF0-717FCE104C2B}" sibTransId="{A6AE0EB0-0E29-4AAA-8CFD-FC46E7E2B78D}"/>
    <dgm:cxn modelId="{C38FE0C9-FD81-481B-84A0-FE3E8A68D602}" srcId="{A435DFA7-DD62-42CE-9637-C9249B2CD825}" destId="{D7CC7BE8-2BFE-4973-8DBE-9EDBF5ED625F}" srcOrd="3" destOrd="0" parTransId="{DE6FF164-9A30-43DF-A75F-0ABA5A9A7A6C}" sibTransId="{0FA5DCD3-8148-4004-9377-E723D0A1040F}"/>
    <dgm:cxn modelId="{7F61CEDA-33AA-447E-BE4C-9590EACBE06F}" type="presOf" srcId="{A6B18193-055A-41C6-BD14-677B1FBA3F6C}" destId="{D2DA1716-BE06-4F6A-ABAB-38C390B85799}" srcOrd="1" destOrd="0" presId="urn:microsoft.com/office/officeart/2005/8/layout/process1"/>
    <dgm:cxn modelId="{E341DCDB-6DCE-4F2E-A409-FB4295E40088}" type="presOf" srcId="{C6B767B3-5F89-44CD-88F3-BB767944FF16}" destId="{990A8140-E430-495E-B270-573AE7CFE50F}" srcOrd="0" destOrd="0" presId="urn:microsoft.com/office/officeart/2005/8/layout/process1"/>
    <dgm:cxn modelId="{D103CEFC-8ABA-4BD9-B4DD-F0A3992B929C}" type="presOf" srcId="{5AD111E7-2E75-4D5E-B1EA-A892C187832E}" destId="{F842D92F-81B1-4064-8DD8-68785B3EAD55}" srcOrd="0" destOrd="0" presId="urn:microsoft.com/office/officeart/2005/8/layout/process1"/>
    <dgm:cxn modelId="{7E776CFD-4500-4E09-8560-41738AD745A2}" srcId="{A435DFA7-DD62-42CE-9637-C9249B2CD825}" destId="{726E8B27-BE64-4E9D-BE3C-4564B51C2B13}" srcOrd="0" destOrd="0" parTransId="{0BBEA49C-C6DD-4539-A3FE-0A9D7AA6628F}" sibTransId="{A6B18193-055A-41C6-BD14-677B1FBA3F6C}"/>
    <dgm:cxn modelId="{225A16CB-BA64-44E9-A240-829416E06107}" type="presParOf" srcId="{64441932-3AB9-4981-802B-54F3773978F9}" destId="{C8D27ED7-74C4-4D13-A530-44558129D92F}" srcOrd="0" destOrd="0" presId="urn:microsoft.com/office/officeart/2005/8/layout/process1"/>
    <dgm:cxn modelId="{8C259E6A-0883-4E82-A9E7-FBF3E7F5F2B5}" type="presParOf" srcId="{64441932-3AB9-4981-802B-54F3773978F9}" destId="{1A2E2276-9ADF-4579-AB0F-2B88C2CF1573}" srcOrd="1" destOrd="0" presId="urn:microsoft.com/office/officeart/2005/8/layout/process1"/>
    <dgm:cxn modelId="{1668301C-0A39-4C4D-B892-D50E936F1DA0}" type="presParOf" srcId="{1A2E2276-9ADF-4579-AB0F-2B88C2CF1573}" destId="{D2DA1716-BE06-4F6A-ABAB-38C390B85799}" srcOrd="0" destOrd="0" presId="urn:microsoft.com/office/officeart/2005/8/layout/process1"/>
    <dgm:cxn modelId="{080ACD43-CA2F-4E1B-95D2-9FDBD99AF4BA}" type="presParOf" srcId="{64441932-3AB9-4981-802B-54F3773978F9}" destId="{990A8140-E430-495E-B270-573AE7CFE50F}" srcOrd="2" destOrd="0" presId="urn:microsoft.com/office/officeart/2005/8/layout/process1"/>
    <dgm:cxn modelId="{DB53F4DD-C505-40E8-A2A9-D1939121C2CD}" type="presParOf" srcId="{64441932-3AB9-4981-802B-54F3773978F9}" destId="{F842D92F-81B1-4064-8DD8-68785B3EAD55}" srcOrd="3" destOrd="0" presId="urn:microsoft.com/office/officeart/2005/8/layout/process1"/>
    <dgm:cxn modelId="{F5AF830E-D342-457D-A714-0312A695E51C}" type="presParOf" srcId="{F842D92F-81B1-4064-8DD8-68785B3EAD55}" destId="{B7CCF58B-72DC-425D-8259-94186E411244}" srcOrd="0" destOrd="0" presId="urn:microsoft.com/office/officeart/2005/8/layout/process1"/>
    <dgm:cxn modelId="{AF056D2E-4334-4246-91A9-6708450B22FD}" type="presParOf" srcId="{64441932-3AB9-4981-802B-54F3773978F9}" destId="{B93E6BF2-868E-43F2-BFC2-C2C79DF5DFDF}" srcOrd="4" destOrd="0" presId="urn:microsoft.com/office/officeart/2005/8/layout/process1"/>
    <dgm:cxn modelId="{0E1E373A-6F66-4E38-B23D-7DF437D3F3BE}" type="presParOf" srcId="{64441932-3AB9-4981-802B-54F3773978F9}" destId="{51541415-08E4-4031-A4EF-62B45A96640F}" srcOrd="5" destOrd="0" presId="urn:microsoft.com/office/officeart/2005/8/layout/process1"/>
    <dgm:cxn modelId="{16240B36-B7EF-4378-9B9D-EE6FB0681546}" type="presParOf" srcId="{51541415-08E4-4031-A4EF-62B45A96640F}" destId="{43E8C3B6-11C0-4DFC-8062-6FBEC0051174}" srcOrd="0" destOrd="0" presId="urn:microsoft.com/office/officeart/2005/8/layout/process1"/>
    <dgm:cxn modelId="{D2EC2BC7-1F1A-4B0D-9DEF-1F6D3FDF31D5}" type="presParOf" srcId="{64441932-3AB9-4981-802B-54F3773978F9}" destId="{A55D5664-3AA4-4879-8FD0-42E83111208F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D27ED7-74C4-4D13-A530-44558129D92F}">
      <dsp:nvSpPr>
        <dsp:cNvPr id="0" name=""/>
        <dsp:cNvSpPr/>
      </dsp:nvSpPr>
      <dsp:spPr>
        <a:xfrm>
          <a:off x="5123" y="280479"/>
          <a:ext cx="2240067" cy="13440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Working Directory</a:t>
          </a:r>
        </a:p>
      </dsp:txBody>
      <dsp:txXfrm>
        <a:off x="44489" y="319845"/>
        <a:ext cx="2161335" cy="1265308"/>
      </dsp:txXfrm>
    </dsp:sp>
    <dsp:sp modelId="{1A2E2276-9ADF-4579-AB0F-2B88C2CF1573}">
      <dsp:nvSpPr>
        <dsp:cNvPr id="0" name=""/>
        <dsp:cNvSpPr/>
      </dsp:nvSpPr>
      <dsp:spPr>
        <a:xfrm>
          <a:off x="2469198" y="304799"/>
          <a:ext cx="474894" cy="5555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7150">
          <a:solidFill>
            <a:schemeClr val="accent2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469198" y="415906"/>
        <a:ext cx="332426" cy="333322"/>
      </dsp:txXfrm>
    </dsp:sp>
    <dsp:sp modelId="{990A8140-E430-495E-B270-573AE7CFE50F}">
      <dsp:nvSpPr>
        <dsp:cNvPr id="0" name=""/>
        <dsp:cNvSpPr/>
      </dsp:nvSpPr>
      <dsp:spPr>
        <a:xfrm>
          <a:off x="3141218" y="280479"/>
          <a:ext cx="2240067" cy="13440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Staging (Index)</a:t>
          </a:r>
        </a:p>
      </dsp:txBody>
      <dsp:txXfrm>
        <a:off x="3180584" y="319845"/>
        <a:ext cx="2161335" cy="1265308"/>
      </dsp:txXfrm>
    </dsp:sp>
    <dsp:sp modelId="{F842D92F-81B1-4064-8DD8-68785B3EAD55}">
      <dsp:nvSpPr>
        <dsp:cNvPr id="0" name=""/>
        <dsp:cNvSpPr/>
      </dsp:nvSpPr>
      <dsp:spPr>
        <a:xfrm>
          <a:off x="5605293" y="674731"/>
          <a:ext cx="474894" cy="5555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7150">
          <a:solidFill>
            <a:schemeClr val="accent3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5605293" y="785838"/>
        <a:ext cx="332426" cy="333322"/>
      </dsp:txXfrm>
    </dsp:sp>
    <dsp:sp modelId="{B93E6BF2-868E-43F2-BFC2-C2C79DF5DFDF}">
      <dsp:nvSpPr>
        <dsp:cNvPr id="0" name=""/>
        <dsp:cNvSpPr/>
      </dsp:nvSpPr>
      <dsp:spPr>
        <a:xfrm>
          <a:off x="6277313" y="280479"/>
          <a:ext cx="2240067" cy="13440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Local Repository</a:t>
          </a:r>
        </a:p>
      </dsp:txBody>
      <dsp:txXfrm>
        <a:off x="6316679" y="319845"/>
        <a:ext cx="2161335" cy="1265308"/>
      </dsp:txXfrm>
    </dsp:sp>
    <dsp:sp modelId="{51541415-08E4-4031-A4EF-62B45A96640F}">
      <dsp:nvSpPr>
        <dsp:cNvPr id="0" name=""/>
        <dsp:cNvSpPr/>
      </dsp:nvSpPr>
      <dsp:spPr>
        <a:xfrm>
          <a:off x="8741388" y="304799"/>
          <a:ext cx="474894" cy="5555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7150">
          <a:solidFill>
            <a:schemeClr val="accent4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8741388" y="415906"/>
        <a:ext cx="332426" cy="333322"/>
      </dsp:txXfrm>
    </dsp:sp>
    <dsp:sp modelId="{A55D5664-3AA4-4879-8FD0-42E83111208F}">
      <dsp:nvSpPr>
        <dsp:cNvPr id="0" name=""/>
        <dsp:cNvSpPr/>
      </dsp:nvSpPr>
      <dsp:spPr>
        <a:xfrm>
          <a:off x="9413408" y="280479"/>
          <a:ext cx="2240067" cy="134404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Remote Repository</a:t>
          </a:r>
        </a:p>
      </dsp:txBody>
      <dsp:txXfrm>
        <a:off x="9452774" y="319845"/>
        <a:ext cx="2161335" cy="1265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VsySz-h9r4" TargetMode="External"/><Relationship Id="rId2" Type="http://schemas.openxmlformats.org/officeDocument/2006/relationships/hyperlink" Target="https://www.youtube.com/watch?v=USjZcfj8yx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jrebel.com/system/files/git-cheat-sheet.pdf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78AAFA-F1A8-4517-821E-9036ECDB2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D6917F-7B82-47E4-817D-917D6F5A37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30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23A71-FECA-4F09-9E82-123BA6CEB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2D47A-B83C-41C3-B849-05A4192C1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project</a:t>
            </a:r>
            <a:r>
              <a:rPr lang="en-US" dirty="0"/>
              <a:t> is when you try to achieve a goal under time or money constraints</a:t>
            </a:r>
          </a:p>
          <a:p>
            <a:r>
              <a:rPr lang="en-US" b="1" dirty="0"/>
              <a:t>Management</a:t>
            </a:r>
            <a:r>
              <a:rPr lang="en-US" dirty="0"/>
              <a:t> is assembling, directing, and supporting human resources to do projects</a:t>
            </a:r>
          </a:p>
          <a:p>
            <a:pPr lvl="1"/>
            <a:r>
              <a:rPr lang="en-US" dirty="0"/>
              <a:t>People, at least Americans, don't like the idea of management</a:t>
            </a:r>
          </a:p>
          <a:p>
            <a:pPr lvl="1"/>
            <a:r>
              <a:rPr lang="en-US" dirty="0"/>
              <a:t>But it's impossible to do big projects without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69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B3DA3-4155-4A36-B50E-1DC4AE99D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Aspects of a project that must be managed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30CB9-0E5F-4B1F-8767-98AC6F4DF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Scope</a:t>
            </a:r>
          </a:p>
          <a:p>
            <a:pPr lvl="1"/>
            <a:r>
              <a:rPr lang="en-US" dirty="0"/>
              <a:t>How much the project is trying to accomplish</a:t>
            </a:r>
          </a:p>
          <a:p>
            <a:pPr lvl="1"/>
            <a:r>
              <a:rPr lang="en-US" b="1" dirty="0"/>
              <a:t>Creep</a:t>
            </a:r>
            <a:r>
              <a:rPr lang="en-US" dirty="0"/>
              <a:t> is the tendency for the work to increase</a:t>
            </a:r>
          </a:p>
          <a:p>
            <a:r>
              <a:rPr lang="en-US" b="1" dirty="0"/>
              <a:t>Time</a:t>
            </a:r>
          </a:p>
          <a:p>
            <a:pPr lvl="1"/>
            <a:r>
              <a:rPr lang="en-US" dirty="0"/>
              <a:t>Must be reasonable for the project size</a:t>
            </a:r>
          </a:p>
          <a:p>
            <a:pPr lvl="1"/>
            <a:r>
              <a:rPr lang="en-US" dirty="0"/>
              <a:t>Must be monitored</a:t>
            </a:r>
          </a:p>
          <a:p>
            <a:r>
              <a:rPr lang="en-US" b="1" dirty="0"/>
              <a:t>Cost</a:t>
            </a:r>
          </a:p>
          <a:p>
            <a:pPr lvl="1"/>
            <a:r>
              <a:rPr lang="en-US" dirty="0"/>
              <a:t>Similar issues as with time</a:t>
            </a:r>
          </a:p>
          <a:p>
            <a:r>
              <a:rPr lang="en-US" b="1" dirty="0"/>
              <a:t>Quality</a:t>
            </a:r>
          </a:p>
          <a:p>
            <a:pPr lvl="1"/>
            <a:r>
              <a:rPr lang="en-US" dirty="0"/>
              <a:t>How good is acceptable?</a:t>
            </a:r>
          </a:p>
          <a:p>
            <a:pPr lvl="1"/>
            <a:r>
              <a:rPr lang="en-US" dirty="0"/>
              <a:t>Quality assurance must be done through the project, not just at the end</a:t>
            </a:r>
          </a:p>
          <a:p>
            <a:r>
              <a:rPr lang="en-US" b="1" dirty="0"/>
              <a:t>Resources</a:t>
            </a:r>
          </a:p>
          <a:p>
            <a:pPr lvl="1"/>
            <a:r>
              <a:rPr lang="en-US" dirty="0"/>
              <a:t>Do you have the people (and tools) to get the job done?</a:t>
            </a:r>
          </a:p>
          <a:p>
            <a:r>
              <a:rPr lang="en-US" b="1" dirty="0"/>
              <a:t>Risks</a:t>
            </a:r>
          </a:p>
          <a:p>
            <a:pPr lvl="1"/>
            <a:r>
              <a:rPr lang="en-US" dirty="0"/>
              <a:t>Have you planned for things going wrong?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77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2B918-0BF0-4C75-8C63-CF1987D3C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management iron triangle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70E93-8F6F-4C7E-842C-A8896BFBB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92736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There's a graphical depiction of project management used imply relationships between time, scope, cost, and quality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triangle is intended to indicate that you can't change scope, time, or cost without affecting the other two (at least if you want to maintain quality)</a:t>
            </a:r>
          </a:p>
          <a:p>
            <a:r>
              <a:rPr lang="en-US" dirty="0"/>
              <a:t>Increasing scope means increasing time or cost (or both)</a:t>
            </a:r>
          </a:p>
          <a:p>
            <a:r>
              <a:rPr lang="en-US" dirty="0"/>
              <a:t>It's obvious, but managers are sometimes tempted to push workers to work faster, for example, pretending there are no consequences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118CAA9-BC9A-4701-97BA-E753B1BDA3CF}"/>
              </a:ext>
            </a:extLst>
          </p:cNvPr>
          <p:cNvGrpSpPr/>
          <p:nvPr/>
        </p:nvGrpSpPr>
        <p:grpSpPr>
          <a:xfrm>
            <a:off x="4533900" y="2514600"/>
            <a:ext cx="3124200" cy="2208823"/>
            <a:chOff x="3352800" y="3072825"/>
            <a:chExt cx="4191000" cy="296305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93F4981-2632-4C95-98E0-F222E272650A}"/>
                </a:ext>
              </a:extLst>
            </p:cNvPr>
            <p:cNvSpPr txBox="1"/>
            <p:nvPr/>
          </p:nvSpPr>
          <p:spPr>
            <a:xfrm>
              <a:off x="4572000" y="3072825"/>
              <a:ext cx="1676400" cy="701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Scope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5F7BE54-F320-4FDD-B423-65F802EE1A98}"/>
                </a:ext>
              </a:extLst>
            </p:cNvPr>
            <p:cNvSpPr txBox="1"/>
            <p:nvPr/>
          </p:nvSpPr>
          <p:spPr>
            <a:xfrm>
              <a:off x="4583151" y="4443876"/>
              <a:ext cx="1745166" cy="701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Quality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48DAE3C-1746-405F-907A-B94C7ED3C58A}"/>
                </a:ext>
              </a:extLst>
            </p:cNvPr>
            <p:cNvSpPr txBox="1"/>
            <p:nvPr/>
          </p:nvSpPr>
          <p:spPr>
            <a:xfrm>
              <a:off x="6172201" y="5334000"/>
              <a:ext cx="1371599" cy="701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Cost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2561008-F04F-4862-8B35-8F6E3F5B8DC5}"/>
                </a:ext>
              </a:extLst>
            </p:cNvPr>
            <p:cNvSpPr txBox="1"/>
            <p:nvPr/>
          </p:nvSpPr>
          <p:spPr>
            <a:xfrm>
              <a:off x="3352800" y="5334000"/>
              <a:ext cx="1371599" cy="701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Time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39320F2-A027-4ECA-893D-33547328A3B6}"/>
                </a:ext>
              </a:extLst>
            </p:cNvPr>
            <p:cNvCxnSpPr>
              <a:cxnSpLocks/>
              <a:stCxn id="7" idx="0"/>
            </p:cNvCxnSpPr>
            <p:nvPr/>
          </p:nvCxnSpPr>
          <p:spPr>
            <a:xfrm flipV="1">
              <a:off x="4038600" y="3657600"/>
              <a:ext cx="1066800" cy="1676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D38D719-A08F-4EAA-B206-68FEF2BE717E}"/>
                </a:ext>
              </a:extLst>
            </p:cNvPr>
            <p:cNvCxnSpPr>
              <a:cxnSpLocks/>
              <a:stCxn id="6" idx="0"/>
            </p:cNvCxnSpPr>
            <p:nvPr/>
          </p:nvCxnSpPr>
          <p:spPr>
            <a:xfrm flipH="1" flipV="1">
              <a:off x="5715002" y="3657600"/>
              <a:ext cx="1142999" cy="1676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FFE9236-3524-4E79-928B-492B6498CD4A}"/>
                </a:ext>
              </a:extLst>
            </p:cNvPr>
            <p:cNvCxnSpPr>
              <a:cxnSpLocks/>
              <a:stCxn id="7" idx="3"/>
              <a:endCxn id="6" idx="1"/>
            </p:cNvCxnSpPr>
            <p:nvPr/>
          </p:nvCxnSpPr>
          <p:spPr>
            <a:xfrm>
              <a:off x="4724399" y="5684941"/>
              <a:ext cx="144780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3291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480EE-55EB-4195-8A60-B4B41299F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development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5522E-9A23-407F-BDB4-EB34EB39A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Traditional methods</a:t>
            </a:r>
          </a:p>
          <a:p>
            <a:pPr lvl="1"/>
            <a:r>
              <a:rPr lang="en-US" dirty="0"/>
              <a:t>Careful planning and hierarchical leadership</a:t>
            </a:r>
          </a:p>
          <a:p>
            <a:pPr lvl="1"/>
            <a:r>
              <a:rPr lang="en-US" dirty="0"/>
              <a:t>Steps like requirement specification, design, implementation, testing, and maintenance</a:t>
            </a:r>
          </a:p>
          <a:p>
            <a:pPr lvl="1"/>
            <a:r>
              <a:rPr lang="en-US" dirty="0"/>
              <a:t>Example: Waterfall model</a:t>
            </a:r>
          </a:p>
          <a:p>
            <a:r>
              <a:rPr lang="en-US" dirty="0"/>
              <a:t>Agile methods</a:t>
            </a:r>
          </a:p>
          <a:p>
            <a:pPr lvl="1"/>
            <a:r>
              <a:rPr lang="en-US" dirty="0"/>
              <a:t>Constant iteration</a:t>
            </a:r>
          </a:p>
          <a:p>
            <a:pPr lvl="1"/>
            <a:r>
              <a:rPr lang="en-US" dirty="0"/>
              <a:t>Self-directed teams</a:t>
            </a:r>
          </a:p>
          <a:p>
            <a:pPr lvl="1"/>
            <a:r>
              <a:rPr lang="en-US" dirty="0"/>
              <a:t>Minimal documentation</a:t>
            </a:r>
          </a:p>
          <a:p>
            <a:pPr lvl="1"/>
            <a:r>
              <a:rPr lang="en-US" dirty="0"/>
              <a:t>Example: Scrum</a:t>
            </a:r>
          </a:p>
          <a:p>
            <a:r>
              <a:rPr lang="en-US" dirty="0"/>
              <a:t>Both methods are widely used and many successful teams use aspects of both</a:t>
            </a:r>
          </a:p>
          <a:p>
            <a:r>
              <a:rPr lang="en-US" dirty="0"/>
              <a:t>The project for this class will mostly employ traditional methods because agile works best with experienced developers</a:t>
            </a:r>
          </a:p>
        </p:txBody>
      </p:sp>
    </p:spTree>
    <p:extLst>
      <p:ext uri="{BB962C8B-B14F-4D97-AF65-F5344CB8AC3E}">
        <p14:creationId xmlns:p14="http://schemas.microsoft.com/office/powerpoint/2010/main" val="276815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108F9-3414-4DAD-9F17-DB76E838D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8062C-625F-4C38-9841-5729AFFCA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Traditional methods rely on project managers while agile methods focus on self-directed teams</a:t>
            </a:r>
          </a:p>
          <a:p>
            <a:r>
              <a:rPr lang="en-US" dirty="0"/>
              <a:t>Managers are responsible for:</a:t>
            </a:r>
          </a:p>
          <a:p>
            <a:pPr lvl="1"/>
            <a:r>
              <a:rPr lang="en-US" b="1" dirty="0"/>
              <a:t>Planning</a:t>
            </a:r>
            <a:r>
              <a:rPr lang="en-US" dirty="0"/>
              <a:t>: Setting goals and requirements, deciding who does what when, estimating costs, etc.</a:t>
            </a:r>
          </a:p>
          <a:p>
            <a:pPr lvl="1"/>
            <a:r>
              <a:rPr lang="en-US" b="1" dirty="0"/>
              <a:t>Execution</a:t>
            </a:r>
            <a:r>
              <a:rPr lang="en-US" dirty="0"/>
              <a:t>: Getting resources, training people, deciding processes</a:t>
            </a:r>
          </a:p>
          <a:p>
            <a:pPr lvl="1"/>
            <a:r>
              <a:rPr lang="en-US" b="1" dirty="0"/>
              <a:t>Control</a:t>
            </a:r>
            <a:r>
              <a:rPr lang="en-US" dirty="0"/>
              <a:t>: Collecting and analyzing data and making adjustments</a:t>
            </a:r>
          </a:p>
          <a:p>
            <a:pPr lvl="1"/>
            <a:r>
              <a:rPr lang="en-US" b="1" dirty="0"/>
              <a:t>Leading</a:t>
            </a:r>
            <a:r>
              <a:rPr lang="en-US" dirty="0"/>
              <a:t>: Motivating people, solving disagreements, supporting people</a:t>
            </a:r>
          </a:p>
        </p:txBody>
      </p:sp>
    </p:spTree>
    <p:extLst>
      <p:ext uri="{BB962C8B-B14F-4D97-AF65-F5344CB8AC3E}">
        <p14:creationId xmlns:p14="http://schemas.microsoft.com/office/powerpoint/2010/main" val="74475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AF87D-21FE-4D4A-8F40-BD5993E68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and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B2BB0-F339-4ACB-82CD-742A271CE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Requirements</a:t>
            </a:r>
            <a:r>
              <a:rPr lang="en-US" dirty="0"/>
              <a:t> are functions or characteristics that software has</a:t>
            </a:r>
          </a:p>
          <a:p>
            <a:r>
              <a:rPr lang="en-US" b="1" dirty="0"/>
              <a:t>Customers</a:t>
            </a:r>
            <a:r>
              <a:rPr lang="en-US" dirty="0"/>
              <a:t> or </a:t>
            </a:r>
            <a:r>
              <a:rPr lang="en-US" b="1" dirty="0"/>
              <a:t>users</a:t>
            </a:r>
            <a:r>
              <a:rPr lang="en-US" dirty="0"/>
              <a:t> determine the requirements</a:t>
            </a:r>
          </a:p>
          <a:p>
            <a:r>
              <a:rPr lang="en-US" b="1" dirty="0"/>
              <a:t>Stakeholder</a:t>
            </a:r>
            <a:r>
              <a:rPr lang="en-US" dirty="0"/>
              <a:t> is a broad term that includes customers, users, developer, managers, and maybe the public</a:t>
            </a:r>
          </a:p>
          <a:p>
            <a:r>
              <a:rPr lang="en-US" b="1" dirty="0"/>
              <a:t>Designs</a:t>
            </a:r>
            <a:r>
              <a:rPr lang="en-US" dirty="0"/>
              <a:t> specify how the software system will meet the requirements</a:t>
            </a:r>
          </a:p>
          <a:p>
            <a:r>
              <a:rPr lang="en-US" dirty="0"/>
              <a:t>Designs can look at a system from different aspects</a:t>
            </a:r>
          </a:p>
          <a:p>
            <a:r>
              <a:rPr lang="en-US" b="1" dirty="0"/>
              <a:t>Design patterns</a:t>
            </a:r>
            <a:r>
              <a:rPr lang="en-US" dirty="0"/>
              <a:t> are standard solutions to problems that have been useful in the past and can help structure designs</a:t>
            </a:r>
          </a:p>
        </p:txBody>
      </p:sp>
    </p:spTree>
    <p:extLst>
      <p:ext uri="{BB962C8B-B14F-4D97-AF65-F5344CB8AC3E}">
        <p14:creationId xmlns:p14="http://schemas.microsoft.com/office/powerpoint/2010/main" val="169860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E2F40-9906-48E2-B2E1-2D09A5914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8A244-8866-4D03-9E6C-31E2CFB78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the design is made, the software must be implemented in one or more programming languages</a:t>
            </a:r>
          </a:p>
          <a:p>
            <a:r>
              <a:rPr lang="en-US" b="1" dirty="0"/>
              <a:t>Compilers</a:t>
            </a:r>
            <a:r>
              <a:rPr lang="en-US" dirty="0"/>
              <a:t> and </a:t>
            </a:r>
            <a:r>
              <a:rPr lang="en-US" b="1" dirty="0"/>
              <a:t>interpreters</a:t>
            </a:r>
            <a:r>
              <a:rPr lang="en-US" dirty="0"/>
              <a:t> are used to run the programs</a:t>
            </a:r>
          </a:p>
          <a:p>
            <a:r>
              <a:rPr lang="en-US" b="1" dirty="0"/>
              <a:t>Editors</a:t>
            </a:r>
            <a:r>
              <a:rPr lang="en-US" dirty="0"/>
              <a:t> allow people to write code</a:t>
            </a:r>
          </a:p>
          <a:p>
            <a:r>
              <a:rPr lang="en-US" b="1" dirty="0"/>
              <a:t>Version control</a:t>
            </a:r>
            <a:r>
              <a:rPr lang="en-US" dirty="0"/>
              <a:t> tools let people track the evolution of the code</a:t>
            </a:r>
          </a:p>
          <a:p>
            <a:r>
              <a:rPr lang="en-US" b="1" dirty="0"/>
              <a:t>Code checkers</a:t>
            </a:r>
            <a:r>
              <a:rPr lang="en-US" dirty="0"/>
              <a:t> see if the code is meeting certain standards</a:t>
            </a:r>
          </a:p>
          <a:p>
            <a:r>
              <a:rPr lang="en-US" b="1" dirty="0"/>
              <a:t>Debuggers</a:t>
            </a:r>
            <a:r>
              <a:rPr lang="en-US" dirty="0"/>
              <a:t> help programmers find mistakes</a:t>
            </a:r>
          </a:p>
        </p:txBody>
      </p:sp>
    </p:spTree>
    <p:extLst>
      <p:ext uri="{BB962C8B-B14F-4D97-AF65-F5344CB8AC3E}">
        <p14:creationId xmlns:p14="http://schemas.microsoft.com/office/powerpoint/2010/main" val="205553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75F4A-7C62-44C0-A466-5B0975FA1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Assuring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F5F0F-2294-4273-89D8-0D709BBAF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Following certain practices can reduce defects</a:t>
            </a:r>
          </a:p>
          <a:p>
            <a:r>
              <a:rPr lang="en-US" dirty="0"/>
              <a:t>Code reviews (literally looking through code) is one technique for finding defects</a:t>
            </a:r>
          </a:p>
          <a:p>
            <a:r>
              <a:rPr lang="en-US" dirty="0"/>
              <a:t>Testing is another</a:t>
            </a:r>
          </a:p>
          <a:p>
            <a:pPr lvl="1"/>
            <a:r>
              <a:rPr lang="en-US" dirty="0"/>
              <a:t>Unit testing tools help us run test cases automatically</a:t>
            </a:r>
          </a:p>
          <a:p>
            <a:pPr lvl="1"/>
            <a:r>
              <a:rPr lang="en-US" dirty="0"/>
              <a:t>Code coverage tools make sure all parts of the program are being tested</a:t>
            </a:r>
          </a:p>
          <a:p>
            <a:r>
              <a:rPr lang="en-US" dirty="0"/>
              <a:t>Integrated development environments (IDEs) combine tools for editing and testing code, doing version control, and lots of other things</a:t>
            </a:r>
          </a:p>
          <a:p>
            <a:pPr lvl="1"/>
            <a:r>
              <a:rPr lang="en-US" dirty="0"/>
              <a:t>IntelliJ IDEA</a:t>
            </a:r>
          </a:p>
          <a:p>
            <a:pPr lvl="1"/>
            <a:r>
              <a:rPr lang="en-US" dirty="0"/>
              <a:t>Eclipse</a:t>
            </a:r>
          </a:p>
          <a:p>
            <a:pPr lvl="1"/>
            <a:r>
              <a:rPr lang="en-US" dirty="0" err="1"/>
              <a:t>Xcode</a:t>
            </a:r>
            <a:endParaRPr lang="en-US" dirty="0"/>
          </a:p>
          <a:p>
            <a:pPr lvl="1"/>
            <a:r>
              <a:rPr lang="en-US" dirty="0"/>
              <a:t>Visual Studio</a:t>
            </a:r>
          </a:p>
          <a:p>
            <a:pPr lvl="1"/>
            <a:r>
              <a:rPr lang="en-US" dirty="0"/>
              <a:t>IDLE</a:t>
            </a:r>
          </a:p>
        </p:txBody>
      </p:sp>
    </p:spTree>
    <p:extLst>
      <p:ext uri="{BB962C8B-B14F-4D97-AF65-F5344CB8AC3E}">
        <p14:creationId xmlns:p14="http://schemas.microsoft.com/office/powerpoint/2010/main" val="261048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 Control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63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Course overview</a:t>
            </a:r>
          </a:p>
          <a:p>
            <a:r>
              <a:rPr lang="en-US" dirty="0"/>
              <a:t>Began introduction to software engineering</a:t>
            </a:r>
          </a:p>
        </p:txBody>
      </p:sp>
    </p:spTree>
    <p:extLst>
      <p:ext uri="{BB962C8B-B14F-4D97-AF65-F5344CB8AC3E}">
        <p14:creationId xmlns:p14="http://schemas.microsoft.com/office/powerpoint/2010/main" val="15869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 control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any large software project (and even small ones), it's valuable to have a way to track changes over time</a:t>
            </a:r>
          </a:p>
          <a:p>
            <a:r>
              <a:rPr lang="en-US" dirty="0"/>
              <a:t>Such tools are called </a:t>
            </a:r>
            <a:r>
              <a:rPr lang="en-US" b="1" dirty="0"/>
              <a:t>version control systems</a:t>
            </a:r>
          </a:p>
          <a:p>
            <a:r>
              <a:rPr lang="en-US" dirty="0"/>
              <a:t>They allow:</a:t>
            </a:r>
          </a:p>
          <a:p>
            <a:pPr lvl="1"/>
            <a:r>
              <a:rPr lang="en-US" dirty="0"/>
              <a:t>Changes to be tracked over time</a:t>
            </a:r>
          </a:p>
          <a:p>
            <a:pPr lvl="1"/>
            <a:r>
              <a:rPr lang="en-US" dirty="0"/>
              <a:t>Developers to check code into repositories</a:t>
            </a:r>
          </a:p>
          <a:p>
            <a:pPr lvl="1"/>
            <a:r>
              <a:rPr lang="en-US" dirty="0"/>
              <a:t>Comparison of files over time</a:t>
            </a:r>
          </a:p>
          <a:p>
            <a:pPr lvl="1"/>
            <a:r>
              <a:rPr lang="en-US" dirty="0"/>
              <a:t>Documentation of changes made</a:t>
            </a:r>
          </a:p>
          <a:p>
            <a:r>
              <a:rPr lang="en-US" dirty="0"/>
              <a:t>It's more than just a glorified backup system</a:t>
            </a:r>
          </a:p>
        </p:txBody>
      </p:sp>
    </p:spTree>
    <p:extLst>
      <p:ext uri="{BB962C8B-B14F-4D97-AF65-F5344CB8AC3E}">
        <p14:creationId xmlns:p14="http://schemas.microsoft.com/office/powerpoint/2010/main" val="359293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Repository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repository</a:t>
            </a:r>
            <a:r>
              <a:rPr lang="en-US" dirty="0"/>
              <a:t> is where all the development data is stored</a:t>
            </a:r>
          </a:p>
          <a:p>
            <a:pPr lvl="1"/>
            <a:r>
              <a:rPr lang="en-US" dirty="0"/>
              <a:t>Usually called </a:t>
            </a:r>
            <a:r>
              <a:rPr lang="en-US" b="1" dirty="0"/>
              <a:t>repos</a:t>
            </a:r>
            <a:r>
              <a:rPr lang="en-US" dirty="0"/>
              <a:t> by professionals</a:t>
            </a:r>
          </a:p>
          <a:p>
            <a:r>
              <a:rPr lang="en-US" dirty="0"/>
              <a:t>Repositories include the current source code as well as a history of all the changes ever made</a:t>
            </a:r>
          </a:p>
          <a:p>
            <a:r>
              <a:rPr lang="en-US" dirty="0"/>
              <a:t>For source code, most version control systems use </a:t>
            </a:r>
            <a:r>
              <a:rPr lang="en-US" b="1" dirty="0"/>
              <a:t>delta compression</a:t>
            </a:r>
            <a:r>
              <a:rPr lang="en-US" dirty="0"/>
              <a:t>, meaning that only the </a:t>
            </a:r>
            <a:r>
              <a:rPr lang="en-US" i="1" dirty="0"/>
              <a:t>differences</a:t>
            </a:r>
            <a:r>
              <a:rPr lang="en-US" dirty="0"/>
              <a:t> between files are stored</a:t>
            </a:r>
          </a:p>
          <a:p>
            <a:r>
              <a:rPr lang="en-US" dirty="0"/>
              <a:t>Thus, hundreds of versions of your code can be stored without taking up hundreds of times the space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27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Committing</a:t>
            </a:r>
            <a:r>
              <a:rPr lang="en-US" dirty="0"/>
              <a:t> a file is adding its changes to a repository</a:t>
            </a:r>
          </a:p>
          <a:p>
            <a:r>
              <a:rPr lang="en-US" b="1" dirty="0"/>
              <a:t>Cloning</a:t>
            </a:r>
            <a:r>
              <a:rPr lang="en-US" dirty="0"/>
              <a:t> means creating a copy of another repository, including history</a:t>
            </a:r>
          </a:p>
          <a:p>
            <a:r>
              <a:rPr lang="en-US" b="1" dirty="0"/>
              <a:t>Merging</a:t>
            </a:r>
            <a:r>
              <a:rPr lang="en-US" dirty="0"/>
              <a:t> is combining two sets of files with independent changes into one set with changes from both</a:t>
            </a:r>
          </a:p>
          <a:p>
            <a:r>
              <a:rPr lang="en-US" b="1" dirty="0"/>
              <a:t>Pulling (or fetching)</a:t>
            </a:r>
            <a:r>
              <a:rPr lang="en-US" dirty="0"/>
              <a:t> copies the changes from an outside repository and adds them to the current repository</a:t>
            </a:r>
          </a:p>
          <a:p>
            <a:r>
              <a:rPr lang="en-US" b="1" dirty="0"/>
              <a:t>Pushing</a:t>
            </a:r>
            <a:r>
              <a:rPr lang="en-US" dirty="0"/>
              <a:t> copies the changes from the current repository to an outside repository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8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Merging sucks</a:t>
            </a:r>
          </a:p>
          <a:p>
            <a:r>
              <a:rPr lang="en-US" dirty="0"/>
              <a:t>You can try to avoid it, but ultimately, two people (or even yourself working on two different local copies) will make changes to the same files</a:t>
            </a:r>
          </a:p>
          <a:p>
            <a:r>
              <a:rPr lang="en-US" dirty="0"/>
              <a:t>One of them will push their changes first</a:t>
            </a:r>
          </a:p>
          <a:p>
            <a:r>
              <a:rPr lang="en-US" dirty="0"/>
              <a:t>The second will then have to merge</a:t>
            </a:r>
          </a:p>
          <a:p>
            <a:r>
              <a:rPr lang="en-US" dirty="0"/>
              <a:t>Most systems are smart and can show those lines that conflict</a:t>
            </a:r>
          </a:p>
          <a:p>
            <a:pPr lvl="1"/>
            <a:r>
              <a:rPr lang="en-US" dirty="0"/>
              <a:t>If not, there are tools that can do that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02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Visualization of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75192"/>
            <a:ext cx="7238999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Version control systems provide ways to organize the development process</a:t>
            </a:r>
          </a:p>
          <a:p>
            <a:r>
              <a:rPr lang="en-US" dirty="0"/>
              <a:t>One such feature is a visualization of the development process</a:t>
            </a:r>
          </a:p>
          <a:p>
            <a:r>
              <a:rPr lang="en-US" dirty="0"/>
              <a:t>The main sequence of development is called the </a:t>
            </a:r>
            <a:r>
              <a:rPr lang="en-US" b="1" dirty="0"/>
              <a:t>trunk</a:t>
            </a:r>
          </a:p>
          <a:p>
            <a:r>
              <a:rPr lang="en-US" dirty="0"/>
              <a:t>Code bases that diverge from main development (to work on a new feature) are </a:t>
            </a:r>
            <a:r>
              <a:rPr lang="en-US" b="1" dirty="0"/>
              <a:t>branches</a:t>
            </a:r>
          </a:p>
          <a:p>
            <a:r>
              <a:rPr lang="en-US" b="1" dirty="0"/>
              <a:t>Tags</a:t>
            </a:r>
            <a:r>
              <a:rPr lang="en-US" dirty="0"/>
              <a:t> are snapshots of the code base in a particular state, often a release</a:t>
            </a:r>
          </a:p>
        </p:txBody>
      </p:sp>
      <p:sp>
        <p:nvSpPr>
          <p:cNvPr id="4" name="Rectangle 3"/>
          <p:cNvSpPr/>
          <p:nvPr/>
        </p:nvSpPr>
        <p:spPr>
          <a:xfrm>
            <a:off x="9296400" y="2026217"/>
            <a:ext cx="914400" cy="533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296400" y="3942513"/>
            <a:ext cx="914400" cy="533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>
            <a:off x="9753600" y="2559617"/>
            <a:ext cx="0" cy="1382896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820401" y="2616266"/>
            <a:ext cx="914400" cy="533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820401" y="3409113"/>
            <a:ext cx="914400" cy="533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296400" y="5455217"/>
            <a:ext cx="914400" cy="533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820401" y="4468660"/>
            <a:ext cx="914400" cy="533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820401" y="5261507"/>
            <a:ext cx="914400" cy="533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815182" y="6088933"/>
            <a:ext cx="914400" cy="5334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Discontinued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001000" y="4343496"/>
            <a:ext cx="914400" cy="533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Release 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001000" y="6142786"/>
            <a:ext cx="914400" cy="533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Release 2</a:t>
            </a:r>
          </a:p>
        </p:txBody>
      </p:sp>
      <p:cxnSp>
        <p:nvCxnSpPr>
          <p:cNvPr id="18" name="Straight Arrow Connector 17"/>
          <p:cNvCxnSpPr>
            <a:stCxn id="4" idx="3"/>
            <a:endCxn id="8" idx="1"/>
          </p:cNvCxnSpPr>
          <p:nvPr/>
        </p:nvCxnSpPr>
        <p:spPr>
          <a:xfrm>
            <a:off x="10210800" y="2292917"/>
            <a:ext cx="609601" cy="590049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2"/>
            <a:endCxn id="9" idx="0"/>
          </p:cNvCxnSpPr>
          <p:nvPr/>
        </p:nvCxnSpPr>
        <p:spPr>
          <a:xfrm>
            <a:off x="11277601" y="3149666"/>
            <a:ext cx="0" cy="25944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1"/>
            <a:endCxn id="5" idx="3"/>
          </p:cNvCxnSpPr>
          <p:nvPr/>
        </p:nvCxnSpPr>
        <p:spPr>
          <a:xfrm flipH="1">
            <a:off x="10210800" y="3675813"/>
            <a:ext cx="609601" cy="5334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5" idx="3"/>
            <a:endCxn id="13" idx="0"/>
          </p:cNvCxnSpPr>
          <p:nvPr/>
        </p:nvCxnSpPr>
        <p:spPr>
          <a:xfrm>
            <a:off x="10210800" y="4209213"/>
            <a:ext cx="1066801" cy="25944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3" idx="2"/>
            <a:endCxn id="14" idx="0"/>
          </p:cNvCxnSpPr>
          <p:nvPr/>
        </p:nvCxnSpPr>
        <p:spPr>
          <a:xfrm>
            <a:off x="11277601" y="5002060"/>
            <a:ext cx="0" cy="25944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4" idx="2"/>
            <a:endCxn id="15" idx="0"/>
          </p:cNvCxnSpPr>
          <p:nvPr/>
        </p:nvCxnSpPr>
        <p:spPr>
          <a:xfrm flipH="1">
            <a:off x="11272382" y="5794907"/>
            <a:ext cx="5219" cy="294026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" idx="2"/>
            <a:endCxn id="12" idx="0"/>
          </p:cNvCxnSpPr>
          <p:nvPr/>
        </p:nvCxnSpPr>
        <p:spPr>
          <a:xfrm>
            <a:off x="9753600" y="4475913"/>
            <a:ext cx="0" cy="979304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5" idx="1"/>
            <a:endCxn id="16" idx="3"/>
          </p:cNvCxnSpPr>
          <p:nvPr/>
        </p:nvCxnSpPr>
        <p:spPr>
          <a:xfrm flipH="1">
            <a:off x="8915400" y="4209213"/>
            <a:ext cx="381000" cy="400983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2" idx="1"/>
            <a:endCxn id="17" idx="3"/>
          </p:cNvCxnSpPr>
          <p:nvPr/>
        </p:nvCxnSpPr>
        <p:spPr>
          <a:xfrm flipH="1">
            <a:off x="8915400" y="5721917"/>
            <a:ext cx="381000" cy="687569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001000" y="161142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Tags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296400" y="161142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Trunk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668001" y="1593139"/>
            <a:ext cx="1219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Branches</a:t>
            </a:r>
          </a:p>
        </p:txBody>
      </p:sp>
    </p:spTree>
    <p:extLst>
      <p:ext uri="{BB962C8B-B14F-4D97-AF65-F5344CB8AC3E}">
        <p14:creationId xmlns:p14="http://schemas.microsoft.com/office/powerpoint/2010/main" val="294843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Popular version control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/>
              <a:t>Git</a:t>
            </a:r>
            <a:endParaRPr lang="en-US" b="1" dirty="0"/>
          </a:p>
          <a:p>
            <a:pPr lvl="1"/>
            <a:r>
              <a:rPr lang="en-US" dirty="0" err="1"/>
              <a:t>Git</a:t>
            </a:r>
            <a:r>
              <a:rPr lang="en-US" dirty="0"/>
              <a:t> is one of the most popular systems with a distributed model</a:t>
            </a:r>
          </a:p>
          <a:p>
            <a:r>
              <a:rPr lang="en-US" b="1" dirty="0"/>
              <a:t>SVN</a:t>
            </a:r>
          </a:p>
          <a:p>
            <a:pPr lvl="1"/>
            <a:r>
              <a:rPr lang="en-US" dirty="0"/>
              <a:t>SVN is one of the most popular systems with a client-server model</a:t>
            </a:r>
          </a:p>
          <a:p>
            <a:r>
              <a:rPr lang="en-US" b="1" dirty="0"/>
              <a:t>Microsoft Team Foundation Server</a:t>
            </a:r>
          </a:p>
          <a:p>
            <a:pPr lvl="1"/>
            <a:r>
              <a:rPr lang="en-US" dirty="0"/>
              <a:t>Microsoft always has to have its own thing</a:t>
            </a:r>
          </a:p>
          <a:p>
            <a:r>
              <a:rPr lang="en-US" b="1" dirty="0"/>
              <a:t>Mercurial</a:t>
            </a:r>
          </a:p>
          <a:p>
            <a:pPr lvl="1"/>
            <a:r>
              <a:rPr lang="en-US" dirty="0"/>
              <a:t>Mercurial competes with Git as a distributed VCS</a:t>
            </a:r>
          </a:p>
          <a:p>
            <a:r>
              <a:rPr lang="en-US" b="1" dirty="0"/>
              <a:t>Perforce</a:t>
            </a:r>
          </a:p>
          <a:p>
            <a:pPr lvl="1"/>
            <a:r>
              <a:rPr lang="en-US" dirty="0"/>
              <a:t>A big suite of tools that can do its own things or integrate with </a:t>
            </a:r>
            <a:r>
              <a:rPr lang="en-US" dirty="0" err="1"/>
              <a:t>Git</a:t>
            </a:r>
            <a:endParaRPr lang="en-US" dirty="0"/>
          </a:p>
          <a:p>
            <a:r>
              <a:rPr lang="en-US" b="1" dirty="0"/>
              <a:t>CVS</a:t>
            </a:r>
          </a:p>
          <a:p>
            <a:pPr lvl="1"/>
            <a:r>
              <a:rPr lang="en-US" dirty="0"/>
              <a:t>An old client-server tool that was popular until SVN overtook it</a:t>
            </a:r>
          </a:p>
        </p:txBody>
      </p:sp>
    </p:spTree>
    <p:extLst>
      <p:ext uri="{BB962C8B-B14F-4D97-AF65-F5344CB8AC3E}">
        <p14:creationId xmlns:p14="http://schemas.microsoft.com/office/powerpoint/2010/main" val="382928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662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</a:t>
            </a:r>
            <a:r>
              <a:rPr lang="en-US" dirty="0" err="1"/>
              <a:t>Git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Linus Torvalds, the creator of Linux, created </a:t>
            </a:r>
            <a:r>
              <a:rPr lang="en-US" dirty="0" err="1"/>
              <a:t>Git</a:t>
            </a:r>
            <a:r>
              <a:rPr lang="en-US" dirty="0"/>
              <a:t> in 2005</a:t>
            </a:r>
          </a:p>
          <a:p>
            <a:r>
              <a:rPr lang="en-US" dirty="0"/>
              <a:t>Linux is a huge, distributed development project, and he needed a tool to organize the contributions people were making</a:t>
            </a:r>
          </a:p>
          <a:p>
            <a:r>
              <a:rPr lang="en-US" dirty="0"/>
              <a:t>Torvalds hated CVS</a:t>
            </a:r>
          </a:p>
          <a:p>
            <a:pPr lvl="1"/>
            <a:r>
              <a:rPr lang="en-US" dirty="0"/>
              <a:t>He's a guy who hates a lot of things</a:t>
            </a:r>
          </a:p>
        </p:txBody>
      </p:sp>
    </p:spTree>
    <p:extLst>
      <p:ext uri="{BB962C8B-B14F-4D97-AF65-F5344CB8AC3E}">
        <p14:creationId xmlns:p14="http://schemas.microsoft.com/office/powerpoint/2010/main" val="282395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Philosophy of </a:t>
            </a:r>
            <a:r>
              <a:rPr lang="en-US" dirty="0" err="1"/>
              <a:t>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Git</a:t>
            </a:r>
            <a:r>
              <a:rPr lang="en-US" dirty="0"/>
              <a:t> is a distributed VCS</a:t>
            </a:r>
          </a:p>
          <a:p>
            <a:r>
              <a:rPr lang="en-US" dirty="0"/>
              <a:t>Every computer has a complete history of all the changes, ever</a:t>
            </a:r>
          </a:p>
          <a:p>
            <a:r>
              <a:rPr lang="en-US" dirty="0"/>
              <a:t>There's no central server</a:t>
            </a:r>
          </a:p>
          <a:p>
            <a:r>
              <a:rPr lang="en-US" dirty="0"/>
              <a:t>Programmers make changes and push them to or pull them from other repositories</a:t>
            </a:r>
          </a:p>
          <a:p>
            <a:r>
              <a:rPr lang="en-US" dirty="0"/>
              <a:t>All operations are designed to be fast</a:t>
            </a:r>
          </a:p>
          <a:p>
            <a:r>
              <a:rPr lang="en-US" dirty="0"/>
              <a:t>Torvalds did a pretty good job, but some common tasks are confusing</a:t>
            </a:r>
          </a:p>
        </p:txBody>
      </p:sp>
    </p:spTree>
    <p:extLst>
      <p:ext uri="{BB962C8B-B14F-4D97-AF65-F5344CB8AC3E}">
        <p14:creationId xmlns:p14="http://schemas.microsoft.com/office/powerpoint/2010/main" val="247640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in </a:t>
            </a:r>
            <a:r>
              <a:rPr lang="en-US" dirty="0" err="1"/>
              <a:t>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Once a repository is created in a directory, you can create files in that directory</a:t>
            </a:r>
          </a:p>
          <a:p>
            <a:r>
              <a:rPr lang="en-US" dirty="0"/>
              <a:t>A file isn't tracked by </a:t>
            </a:r>
            <a:r>
              <a:rPr lang="en-US" dirty="0" err="1"/>
              <a:t>Git</a:t>
            </a:r>
            <a:r>
              <a:rPr lang="en-US" dirty="0"/>
              <a:t> until you </a:t>
            </a:r>
            <a:r>
              <a:rPr lang="en-US" b="1" dirty="0"/>
              <a:t>add</a:t>
            </a:r>
            <a:r>
              <a:rPr lang="en-US" dirty="0"/>
              <a:t> it</a:t>
            </a:r>
          </a:p>
          <a:p>
            <a:r>
              <a:rPr lang="en-US" dirty="0"/>
              <a:t>A group of tracked files with changes can be </a:t>
            </a:r>
            <a:r>
              <a:rPr lang="en-US" b="1" dirty="0"/>
              <a:t>committed</a:t>
            </a:r>
            <a:r>
              <a:rPr lang="en-US" dirty="0"/>
              <a:t> to the local repository</a:t>
            </a:r>
          </a:p>
          <a:p>
            <a:r>
              <a:rPr lang="en-US" dirty="0"/>
              <a:t>Then, you can choose to </a:t>
            </a:r>
            <a:r>
              <a:rPr lang="en-US" b="1" dirty="0"/>
              <a:t>push</a:t>
            </a:r>
            <a:r>
              <a:rPr lang="en-US" dirty="0"/>
              <a:t> those changes to another repository if you want other people to have them</a:t>
            </a:r>
          </a:p>
          <a:p>
            <a:r>
              <a:rPr lang="en-US" dirty="0"/>
              <a:t>Sometimes, you don't want files to be tracked, so you can add their names (or wildcards 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*.class</a:t>
            </a:r>
            <a:r>
              <a:rPr lang="en-US" dirty="0"/>
              <a:t>) to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gitignore</a:t>
            </a:r>
            <a:r>
              <a:rPr lang="en-US" dirty="0"/>
              <a:t> file</a:t>
            </a:r>
          </a:p>
        </p:txBody>
      </p:sp>
    </p:spTree>
    <p:extLst>
      <p:ext uri="{BB962C8B-B14F-4D97-AF65-F5344CB8AC3E}">
        <p14:creationId xmlns:p14="http://schemas.microsoft.com/office/powerpoint/2010/main" val="84444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1103D-47B7-4C75-AC3F-77ABF3273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 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44EA4A-F79D-4045-B04F-0355976546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0564424"/>
              </p:ext>
            </p:extLst>
          </p:nvPr>
        </p:nvGraphicFramePr>
        <p:xfrm>
          <a:off x="228600" y="2057398"/>
          <a:ext cx="116586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62D762E-A50F-424A-8D9F-D6370EFD80A8}"/>
              </a:ext>
            </a:extLst>
          </p:cNvPr>
          <p:cNvSpPr txBox="1"/>
          <p:nvPr/>
        </p:nvSpPr>
        <p:spPr>
          <a:xfrm>
            <a:off x="2438400" y="1686578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/>
                </a:solidFill>
              </a:rPr>
              <a:t>Add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708E60-7AA1-4EC0-B7A9-7F827225D431}"/>
              </a:ext>
            </a:extLst>
          </p:cNvPr>
          <p:cNvSpPr txBox="1"/>
          <p:nvPr/>
        </p:nvSpPr>
        <p:spPr>
          <a:xfrm>
            <a:off x="5295900" y="1686578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3"/>
                </a:solidFill>
              </a:rPr>
              <a:t>Commit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47CCBD-D3C2-4A92-BFAA-36EC1DD49B4B}"/>
              </a:ext>
            </a:extLst>
          </p:cNvPr>
          <p:cNvSpPr txBox="1"/>
          <p:nvPr/>
        </p:nvSpPr>
        <p:spPr>
          <a:xfrm>
            <a:off x="8458200" y="1694461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4"/>
                </a:solidFill>
              </a:rPr>
              <a:t>Push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5626ACF-08E9-47FB-AEBB-4B26298872B2}"/>
              </a:ext>
            </a:extLst>
          </p:cNvPr>
          <p:cNvGrpSpPr/>
          <p:nvPr/>
        </p:nvGrpSpPr>
        <p:grpSpPr>
          <a:xfrm flipH="1">
            <a:off x="8915400" y="3154614"/>
            <a:ext cx="474894" cy="555536"/>
            <a:chOff x="8741388" y="358864"/>
            <a:chExt cx="474894" cy="555536"/>
          </a:xfrm>
          <a:solidFill>
            <a:schemeClr val="accent5"/>
          </a:solidFill>
        </p:grpSpPr>
        <p:sp>
          <p:nvSpPr>
            <p:cNvPr id="9" name="Arrow: Right 8">
              <a:extLst>
                <a:ext uri="{FF2B5EF4-FFF2-40B4-BE49-F238E27FC236}">
                  <a16:creationId xmlns:a16="http://schemas.microsoft.com/office/drawing/2014/main" id="{ED93A55E-4038-455F-BD4D-5E6E0F68592B}"/>
                </a:ext>
              </a:extLst>
            </p:cNvPr>
            <p:cNvSpPr/>
            <p:nvPr/>
          </p:nvSpPr>
          <p:spPr>
            <a:xfrm>
              <a:off x="8741388" y="358864"/>
              <a:ext cx="474894" cy="55553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 w="57150">
              <a:solidFill>
                <a:schemeClr val="accent5"/>
              </a:solidFill>
            </a:ln>
          </p:spPr>
          <p:style>
            <a:lnRef idx="0">
              <a:scrgbClr r="0" g="0" b="0"/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Arrow: Right 4">
              <a:extLst>
                <a:ext uri="{FF2B5EF4-FFF2-40B4-BE49-F238E27FC236}">
                  <a16:creationId xmlns:a16="http://schemas.microsoft.com/office/drawing/2014/main" id="{3FD96D9F-0C17-42D6-AEE3-93589830F733}"/>
                </a:ext>
              </a:extLst>
            </p:cNvPr>
            <p:cNvSpPr txBox="1"/>
            <p:nvPr/>
          </p:nvSpPr>
          <p:spPr>
            <a:xfrm>
              <a:off x="8741388" y="469971"/>
              <a:ext cx="332426" cy="333322"/>
            </a:xfrm>
            <a:prstGeom prst="rect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400" kern="120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0B25691-B170-4211-B0AF-E17D8562DDAE}"/>
              </a:ext>
            </a:extLst>
          </p:cNvPr>
          <p:cNvSpPr txBox="1"/>
          <p:nvPr/>
        </p:nvSpPr>
        <p:spPr>
          <a:xfrm>
            <a:off x="8458200" y="3886198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5"/>
                </a:solidFill>
              </a:rPr>
              <a:t>Fetch</a:t>
            </a:r>
          </a:p>
        </p:txBody>
      </p:sp>
      <p:sp>
        <p:nvSpPr>
          <p:cNvPr id="30" name="Arrow: Curved Left 29">
            <a:extLst>
              <a:ext uri="{FF2B5EF4-FFF2-40B4-BE49-F238E27FC236}">
                <a16:creationId xmlns:a16="http://schemas.microsoft.com/office/drawing/2014/main" id="{5CB7E66F-CFB0-4B88-85DB-37D375021D48}"/>
              </a:ext>
            </a:extLst>
          </p:cNvPr>
          <p:cNvSpPr/>
          <p:nvPr/>
        </p:nvSpPr>
        <p:spPr>
          <a:xfrm rot="5400000">
            <a:off x="5067299" y="-571500"/>
            <a:ext cx="1600201" cy="10210800"/>
          </a:xfrm>
          <a:prstGeom prst="curvedLeftArrow">
            <a:avLst>
              <a:gd name="adj1" fmla="val 21481"/>
              <a:gd name="adj2" fmla="val 50000"/>
              <a:gd name="adj3" fmla="val 25000"/>
            </a:avLst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D63A0BA-D017-49FE-A045-72BAAADE9174}"/>
              </a:ext>
            </a:extLst>
          </p:cNvPr>
          <p:cNvGrpSpPr/>
          <p:nvPr/>
        </p:nvGrpSpPr>
        <p:grpSpPr>
          <a:xfrm flipH="1">
            <a:off x="2658153" y="3178262"/>
            <a:ext cx="474894" cy="555536"/>
            <a:chOff x="8741388" y="358864"/>
            <a:chExt cx="474894" cy="555536"/>
          </a:xfrm>
          <a:solidFill>
            <a:schemeClr val="accent3"/>
          </a:solidFill>
        </p:grpSpPr>
        <p:sp>
          <p:nvSpPr>
            <p:cNvPr id="33" name="Arrow: Right 32">
              <a:extLst>
                <a:ext uri="{FF2B5EF4-FFF2-40B4-BE49-F238E27FC236}">
                  <a16:creationId xmlns:a16="http://schemas.microsoft.com/office/drawing/2014/main" id="{5A19AA8C-22B3-4060-AB97-F0C41666A35C}"/>
                </a:ext>
              </a:extLst>
            </p:cNvPr>
            <p:cNvSpPr/>
            <p:nvPr/>
          </p:nvSpPr>
          <p:spPr>
            <a:xfrm>
              <a:off x="8741388" y="358864"/>
              <a:ext cx="474894" cy="55553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 w="57150">
              <a:solidFill>
                <a:schemeClr val="accent3"/>
              </a:solidFill>
            </a:ln>
          </p:spPr>
          <p:style>
            <a:lnRef idx="0">
              <a:scrgbClr r="0" g="0" b="0"/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Arrow: Right 4">
              <a:extLst>
                <a:ext uri="{FF2B5EF4-FFF2-40B4-BE49-F238E27FC236}">
                  <a16:creationId xmlns:a16="http://schemas.microsoft.com/office/drawing/2014/main" id="{0CF38AAB-1B93-471D-BB74-002AD1CFC5C9}"/>
                </a:ext>
              </a:extLst>
            </p:cNvPr>
            <p:cNvSpPr txBox="1"/>
            <p:nvPr/>
          </p:nvSpPr>
          <p:spPr>
            <a:xfrm>
              <a:off x="8741388" y="469971"/>
              <a:ext cx="332426" cy="333322"/>
            </a:xfrm>
            <a:prstGeom prst="rect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400" kern="1200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4F2707FD-A320-449C-84DC-8C4D63204962}"/>
              </a:ext>
            </a:extLst>
          </p:cNvPr>
          <p:cNvSpPr txBox="1"/>
          <p:nvPr/>
        </p:nvSpPr>
        <p:spPr>
          <a:xfrm>
            <a:off x="2130260" y="3863821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3"/>
                </a:solidFill>
              </a:rPr>
              <a:t>Reset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2FD0618-E170-4656-A880-597910AD6AE9}"/>
              </a:ext>
            </a:extLst>
          </p:cNvPr>
          <p:cNvSpPr txBox="1"/>
          <p:nvPr/>
        </p:nvSpPr>
        <p:spPr>
          <a:xfrm>
            <a:off x="5334000" y="48107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5"/>
                </a:solidFill>
              </a:rPr>
              <a:t>Pull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2C9794C-A979-41B8-AED0-936A6836AF1B}"/>
              </a:ext>
            </a:extLst>
          </p:cNvPr>
          <p:cNvSpPr txBox="1"/>
          <p:nvPr/>
        </p:nvSpPr>
        <p:spPr>
          <a:xfrm>
            <a:off x="228600" y="5798403"/>
            <a:ext cx="1165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It's also </a:t>
            </a:r>
            <a:r>
              <a:rPr lang="en-US" sz="2400" dirty="0"/>
              <a:t>possible to reset to an earlier commit, overwriting the working directory, but it's confusing to put that arrow in.</a:t>
            </a:r>
          </a:p>
        </p:txBody>
      </p:sp>
    </p:spTree>
    <p:extLst>
      <p:ext uri="{BB962C8B-B14F-4D97-AF65-F5344CB8AC3E}">
        <p14:creationId xmlns:p14="http://schemas.microsoft.com/office/powerpoint/2010/main" val="15227843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Git</a:t>
            </a:r>
            <a:r>
              <a:rPr lang="en-US" dirty="0"/>
              <a:t> </a:t>
            </a:r>
            <a:r>
              <a:rPr lang="en-US" dirty="0" err="1"/>
              <a:t>cheatsheet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75192"/>
            <a:ext cx="118872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There are many tools built on top of Git, but Git was designed for command-line operation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[project]</a:t>
            </a:r>
            <a:r>
              <a:rPr lang="en-US" dirty="0"/>
              <a:t>			Create a new repo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clone 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dirty="0"/>
              <a:t>				Copy a repo from the URL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status</a:t>
            </a:r>
            <a:r>
              <a:rPr lang="en-US" dirty="0"/>
              <a:t>					List all new and modified files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 [file]</a:t>
            </a:r>
            <a:r>
              <a:rPr lang="en-US" dirty="0"/>
              <a:t>				Stage the file to be committed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commit -m "message"		</a:t>
            </a:r>
            <a:r>
              <a:rPr lang="en-US" dirty="0"/>
              <a:t>Commit the staged files with the message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fetch [bookmark]</a:t>
            </a:r>
            <a:r>
              <a:rPr lang="en-US" dirty="0"/>
              <a:t>			Download changes from bookmarked repo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merge [bookmark]/[branch]	</a:t>
            </a:r>
            <a:r>
              <a:rPr lang="en-US" dirty="0"/>
              <a:t>Combine bookmarked repo into local branch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pull</a:t>
            </a:r>
            <a:r>
              <a:rPr lang="en-US" dirty="0"/>
              <a:t>					Fetch + merge</a:t>
            </a:r>
          </a:p>
          <a:p>
            <a:r>
              <a:rPr lang="en-US" dirty="0"/>
              <a:t>There's a lot more, but that's enough to get yourself in trouble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46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Git with IntelliJ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IntelliJ has a GUI interface for Git</a:t>
            </a:r>
          </a:p>
          <a:p>
            <a:r>
              <a:rPr lang="en-US" dirty="0"/>
              <a:t>It's easiest to use the </a:t>
            </a:r>
            <a:r>
              <a:rPr lang="en-US" b="1" dirty="0"/>
              <a:t>Get from Version Control</a:t>
            </a:r>
            <a:r>
              <a:rPr lang="en-US" dirty="0"/>
              <a:t> option when making a new project</a:t>
            </a:r>
          </a:p>
          <a:p>
            <a:pPr lvl="1"/>
            <a:r>
              <a:rPr lang="en-US" dirty="0"/>
              <a:t>If you're using GitHub, it's good to add your GitHub account to your IntelliJ</a:t>
            </a:r>
          </a:p>
          <a:p>
            <a:pPr lvl="1"/>
            <a:r>
              <a:rPr lang="en-US" dirty="0"/>
              <a:t>For plain-old Git, you can use the Repository URL</a:t>
            </a:r>
          </a:p>
          <a:p>
            <a:r>
              <a:rPr lang="en-US" dirty="0"/>
              <a:t>No matter what you do, pay attention to where the files get stored</a:t>
            </a:r>
          </a:p>
          <a:p>
            <a:r>
              <a:rPr lang="en-US" dirty="0"/>
              <a:t>Don't store stuff on lab computers since it'll get wiped</a:t>
            </a:r>
          </a:p>
          <a:p>
            <a:pPr lvl="1"/>
            <a:r>
              <a:rPr lang="en-US" dirty="0"/>
              <a:t>You can use OneDrive if you want to work on lab computers</a:t>
            </a:r>
          </a:p>
          <a:p>
            <a:r>
              <a:rPr lang="en-US" dirty="0"/>
              <a:t>Once you've got the project set up in IntelliJ, you can use its built-in tool to talk to the GitHub repo</a:t>
            </a:r>
          </a:p>
          <a:p>
            <a:r>
              <a:rPr lang="en-US" dirty="0"/>
              <a:t>The initial set-up is annoying, but then it's not bad</a:t>
            </a:r>
          </a:p>
          <a:p>
            <a:r>
              <a:rPr lang="en-US" dirty="0"/>
              <a:t>Manage all files through IntelliJ, </a:t>
            </a:r>
            <a:r>
              <a:rPr lang="en-US" b="1" dirty="0"/>
              <a:t>not</a:t>
            </a:r>
            <a:r>
              <a:rPr lang="en-US" dirty="0"/>
              <a:t> by doing uploads through GitHub</a:t>
            </a:r>
          </a:p>
        </p:txBody>
      </p:sp>
    </p:spTree>
    <p:extLst>
      <p:ext uri="{BB962C8B-B14F-4D97-AF65-F5344CB8AC3E}">
        <p14:creationId xmlns:p14="http://schemas.microsoft.com/office/powerpoint/2010/main" val="130583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for </a:t>
            </a:r>
            <a:r>
              <a:rPr lang="en-US" dirty="0" err="1"/>
              <a:t>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Git</a:t>
            </a:r>
            <a:r>
              <a:rPr lang="en-US" dirty="0"/>
              <a:t> is confusing!</a:t>
            </a:r>
          </a:p>
          <a:p>
            <a:r>
              <a:rPr lang="en-US" dirty="0"/>
              <a:t>Don't be afraid to ask me questions</a:t>
            </a:r>
          </a:p>
          <a:p>
            <a:r>
              <a:rPr lang="en-US" dirty="0"/>
              <a:t>But you can also Google</a:t>
            </a:r>
          </a:p>
          <a:p>
            <a:r>
              <a:rPr lang="en-US" dirty="0"/>
              <a:t>There are some reasonably good videos to introduce </a:t>
            </a:r>
            <a:r>
              <a:rPr lang="en-US" dirty="0" err="1"/>
              <a:t>Git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hlinkClick r:id="rId2"/>
              </a:rPr>
              <a:t>https://www.youtube.com/watch?v=USjZcfj8yxE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https://www.youtube.com/watch?v=HVsySz-h9r4</a:t>
            </a:r>
            <a:endParaRPr lang="en-US" dirty="0"/>
          </a:p>
          <a:p>
            <a:r>
              <a:rPr lang="en-US" dirty="0"/>
              <a:t>Git cheat sheet: </a:t>
            </a:r>
            <a:r>
              <a:rPr lang="en-US" dirty="0">
                <a:hlinkClick r:id="rId4"/>
              </a:rPr>
              <a:t>https://www.jrebel.com/system/files/git-cheat-sheet.pdf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52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github octoca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00" t="7301" r="24000" b="7619"/>
          <a:stretch/>
        </p:blipFill>
        <p:spPr bwMode="auto">
          <a:xfrm>
            <a:off x="8772986" y="4038600"/>
            <a:ext cx="3408528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GitHub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GitHub.com provides online repositories for code</a:t>
            </a:r>
          </a:p>
          <a:p>
            <a:pPr lvl="1"/>
            <a:r>
              <a:rPr lang="en-US" dirty="0"/>
              <a:t>Private repositories (except for education) are </a:t>
            </a:r>
            <a:r>
              <a:rPr lang="en-US" b="1" dirty="0"/>
              <a:t>not</a:t>
            </a:r>
            <a:r>
              <a:rPr lang="en-US" dirty="0"/>
              <a:t> free</a:t>
            </a:r>
          </a:p>
          <a:p>
            <a:pPr lvl="1"/>
            <a:r>
              <a:rPr lang="en-US" dirty="0"/>
              <a:t>Public repositories are free</a:t>
            </a:r>
          </a:p>
          <a:p>
            <a:r>
              <a:rPr lang="en-US" dirty="0" err="1"/>
              <a:t>Git</a:t>
            </a:r>
            <a:r>
              <a:rPr lang="en-US" dirty="0"/>
              <a:t> can be used without GitHub</a:t>
            </a:r>
          </a:p>
          <a:p>
            <a:r>
              <a:rPr lang="en-US" dirty="0"/>
              <a:t>GitHub can even be used without </a:t>
            </a:r>
            <a:r>
              <a:rPr lang="en-US" dirty="0" err="1"/>
              <a:t>Git</a:t>
            </a:r>
            <a:r>
              <a:rPr lang="en-US" dirty="0"/>
              <a:t> (since it has support for SVN)</a:t>
            </a:r>
          </a:p>
          <a:p>
            <a:r>
              <a:rPr lang="en-US" dirty="0"/>
              <a:t>GitHub has nice tools for:</a:t>
            </a:r>
          </a:p>
          <a:p>
            <a:pPr lvl="1"/>
            <a:r>
              <a:rPr lang="en-US" dirty="0"/>
              <a:t>Visualizing who's committing and how much they have changed</a:t>
            </a:r>
          </a:p>
          <a:p>
            <a:pPr lvl="1"/>
            <a:r>
              <a:rPr lang="en-US" dirty="0"/>
              <a:t>Issue tracking</a:t>
            </a:r>
          </a:p>
          <a:p>
            <a:pPr lvl="1"/>
            <a:r>
              <a:rPr lang="en-US" dirty="0"/>
              <a:t>Writing commit information and Read Me files</a:t>
            </a:r>
          </a:p>
          <a:p>
            <a:pPr lvl="1"/>
            <a:r>
              <a:rPr lang="en-US" dirty="0"/>
              <a:t>Pushing and pulling repos stored on GitHub</a:t>
            </a:r>
          </a:p>
          <a:p>
            <a:pPr lvl="1"/>
            <a:r>
              <a:rPr lang="en-US" dirty="0"/>
              <a:t>Creating webpages related to releasing software</a:t>
            </a:r>
          </a:p>
          <a:p>
            <a:r>
              <a:rPr lang="en-US" dirty="0"/>
              <a:t>Ironically, Linus Torvalds hates GitHub</a:t>
            </a:r>
          </a:p>
        </p:txBody>
      </p:sp>
    </p:spTree>
    <p:extLst>
      <p:ext uri="{BB962C8B-B14F-4D97-AF65-F5344CB8AC3E}">
        <p14:creationId xmlns:p14="http://schemas.microsoft.com/office/powerpoint/2010/main" val="48873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Friday is our first work day</a:t>
            </a:r>
          </a:p>
          <a:p>
            <a:r>
              <a:rPr lang="en-US" dirty="0"/>
              <a:t>We'll get teams nailed down</a:t>
            </a:r>
          </a:p>
          <a:p>
            <a:r>
              <a:rPr lang="en-US" dirty="0"/>
              <a:t>We'll get everyone added to GitHub</a:t>
            </a:r>
          </a:p>
          <a:p>
            <a:pPr lvl="1"/>
            <a:r>
              <a:rPr lang="en-US" dirty="0"/>
              <a:t>It's not a bad idea to make a GitHub account if you haven't already</a:t>
            </a:r>
          </a:p>
          <a:p>
            <a:r>
              <a:rPr lang="en-US" dirty="0"/>
              <a:t>Hopefully, you'll pick your projects</a:t>
            </a:r>
          </a:p>
          <a:p>
            <a:pPr marL="11887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dirty="0"/>
              <a:t>Read Chapter 5: Software Product Requirements for Monday</a:t>
            </a:r>
          </a:p>
          <a:p>
            <a:r>
              <a:rPr lang="en-US" dirty="0"/>
              <a:t>Start working on </a:t>
            </a:r>
            <a:r>
              <a:rPr lang="en-US"/>
              <a:t>your projects!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E5B1F-8D25-4E50-BE8A-F9F80A6E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Software Engineering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19020-C121-41C4-B8C3-8E807B2260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79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6E4B9-076D-452F-A08D-BCAFDBE8C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when building software products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B539B-1760-4FA1-ABF3-5295ED1FD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exactly should it do? What if people disagree?</a:t>
            </a:r>
          </a:p>
          <a:p>
            <a:r>
              <a:rPr lang="en-US" dirty="0"/>
              <a:t>How does this product fit into the rest of the stuff the company does?</a:t>
            </a:r>
          </a:p>
          <a:p>
            <a:r>
              <a:rPr lang="en-US" dirty="0"/>
              <a:t>How will users interact with the product?</a:t>
            </a:r>
          </a:p>
          <a:p>
            <a:r>
              <a:rPr lang="en-US" dirty="0"/>
              <a:t>What parts should the product have?</a:t>
            </a:r>
          </a:p>
          <a:p>
            <a:r>
              <a:rPr lang="en-US" dirty="0"/>
              <a:t>What languages should it be written in?</a:t>
            </a:r>
          </a:p>
          <a:p>
            <a:r>
              <a:rPr lang="en-US" dirty="0"/>
              <a:t>What standards should we use to write it?</a:t>
            </a:r>
          </a:p>
          <a:p>
            <a:r>
              <a:rPr lang="en-US" dirty="0"/>
              <a:t>How do we know if the program does what it's supposed to?</a:t>
            </a:r>
          </a:p>
          <a:p>
            <a:r>
              <a:rPr lang="en-US" dirty="0"/>
              <a:t>How much time and money will it take to make it?</a:t>
            </a:r>
          </a:p>
          <a:p>
            <a:r>
              <a:rPr lang="en-US" dirty="0"/>
              <a:t>What kind of documentation will it need?</a:t>
            </a:r>
          </a:p>
          <a:p>
            <a:r>
              <a:rPr lang="en-US" dirty="0"/>
              <a:t>How will it change in the future?</a:t>
            </a:r>
          </a:p>
          <a:p>
            <a:r>
              <a:rPr lang="en-US" dirty="0"/>
              <a:t>How far along are we in the process of making it?</a:t>
            </a:r>
          </a:p>
        </p:txBody>
      </p:sp>
    </p:spTree>
    <p:extLst>
      <p:ext uri="{BB962C8B-B14F-4D97-AF65-F5344CB8AC3E}">
        <p14:creationId xmlns:p14="http://schemas.microsoft.com/office/powerpoint/2010/main" val="35395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8453B-BA48-4912-912F-506F896C9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problems for large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B4638-22C0-4C40-8B62-03DA37CC6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requirements themselves are huge</a:t>
            </a:r>
          </a:p>
          <a:p>
            <a:r>
              <a:rPr lang="en-US" dirty="0"/>
              <a:t>The designs are large and complicated</a:t>
            </a:r>
          </a:p>
          <a:p>
            <a:r>
              <a:rPr lang="en-US" dirty="0"/>
              <a:t>The code is long</a:t>
            </a:r>
          </a:p>
          <a:p>
            <a:r>
              <a:rPr lang="en-US" dirty="0"/>
              <a:t>Testing gets harder because there's more to go wrong</a:t>
            </a:r>
          </a:p>
          <a:p>
            <a:r>
              <a:rPr lang="en-US" dirty="0"/>
              <a:t>More people are on the project</a:t>
            </a:r>
          </a:p>
          <a:p>
            <a:pPr lvl="1"/>
            <a:r>
              <a:rPr lang="en-US" dirty="0"/>
              <a:t>Tracking progress gets harder</a:t>
            </a:r>
          </a:p>
          <a:p>
            <a:pPr lvl="1"/>
            <a:r>
              <a:rPr lang="en-US" dirty="0"/>
              <a:t>Communication gets harder</a:t>
            </a:r>
          </a:p>
          <a:p>
            <a:pPr lvl="1"/>
            <a:r>
              <a:rPr lang="en-US" dirty="0"/>
              <a:t>More managers are needed</a:t>
            </a:r>
          </a:p>
        </p:txBody>
      </p:sp>
    </p:spTree>
    <p:extLst>
      <p:ext uri="{BB962C8B-B14F-4D97-AF65-F5344CB8AC3E}">
        <p14:creationId xmlns:p14="http://schemas.microsoft.com/office/powerpoint/2010/main" val="29246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8643A-A7AF-47D1-8326-D7E10FD0F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software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039DD-90AB-48BA-979B-21EA32051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276600"/>
            <a:ext cx="10972800" cy="327660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Electronic computers were born in World War II</a:t>
            </a:r>
          </a:p>
          <a:p>
            <a:r>
              <a:rPr lang="en-US" dirty="0"/>
              <a:t>Back then, getting the hardware to work was nearly impossible</a:t>
            </a:r>
          </a:p>
          <a:p>
            <a:r>
              <a:rPr lang="en-US" dirty="0"/>
              <a:t>Programs were short by necessity</a:t>
            </a:r>
          </a:p>
          <a:p>
            <a:r>
              <a:rPr lang="en-US" dirty="0"/>
              <a:t>In the 1950s, computers got much more powerful, allowing more complex programs</a:t>
            </a:r>
          </a:p>
          <a:p>
            <a:pPr lvl="1"/>
            <a:r>
              <a:rPr lang="en-US" dirty="0"/>
              <a:t>The field split into computer engineering (hardware) and computer science (software)</a:t>
            </a:r>
          </a:p>
          <a:p>
            <a:r>
              <a:rPr lang="en-US" dirty="0"/>
              <a:t>By the late 1960s, software development projects with large numbers of people were running into problems</a:t>
            </a:r>
          </a:p>
          <a:p>
            <a:r>
              <a:rPr lang="en-US" dirty="0"/>
              <a:t>Since then, people have worked hard on improving software engineering, but we still don't really know what we're doing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4AD2BB-48D9-4406-A69C-E633F477801C}"/>
              </a:ext>
            </a:extLst>
          </p:cNvPr>
          <p:cNvSpPr/>
          <p:nvPr/>
        </p:nvSpPr>
        <p:spPr>
          <a:xfrm>
            <a:off x="609600" y="1600200"/>
            <a:ext cx="10972800" cy="1524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i="1" dirty="0"/>
              <a:t>It was on one of my journeys between the EDSAC room and the punching equipment that … the realization came over me with full force that a good part of the remainder of my life was going to be spent in finding errors in my own programs.</a:t>
            </a:r>
          </a:p>
          <a:p>
            <a:pPr algn="r"/>
            <a:r>
              <a:rPr lang="en-US" sz="2400" dirty="0"/>
              <a:t>– Maurice  Wilkes, Winner of the 1967 Turing Award</a:t>
            </a:r>
          </a:p>
        </p:txBody>
      </p:sp>
    </p:spTree>
    <p:extLst>
      <p:ext uri="{BB962C8B-B14F-4D97-AF65-F5344CB8AC3E}">
        <p14:creationId xmlns:p14="http://schemas.microsoft.com/office/powerpoint/2010/main" val="159236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865F9-8277-433D-B5FE-6B36AD260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software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76824-F303-4A97-B8E4-1D062F37F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Most kinds of engineers have certification requirements</a:t>
            </a:r>
          </a:p>
          <a:p>
            <a:pPr lvl="1"/>
            <a:r>
              <a:rPr lang="en-US" dirty="0"/>
              <a:t>But not software engineers … yet</a:t>
            </a:r>
          </a:p>
          <a:p>
            <a:r>
              <a:rPr lang="en-US" dirty="0"/>
              <a:t>In 2012, a survey of software projects found:</a:t>
            </a:r>
          </a:p>
          <a:p>
            <a:pPr lvl="1"/>
            <a:r>
              <a:rPr lang="en-US" dirty="0"/>
              <a:t>39% were on time and on budget with expected features</a:t>
            </a:r>
          </a:p>
          <a:p>
            <a:pPr lvl="1"/>
            <a:r>
              <a:rPr lang="en-US" dirty="0"/>
              <a:t>43% were late, over budget, or missing features</a:t>
            </a:r>
          </a:p>
          <a:p>
            <a:pPr lvl="1"/>
            <a:r>
              <a:rPr lang="en-US" dirty="0"/>
              <a:t>18% totally failed</a:t>
            </a:r>
          </a:p>
          <a:p>
            <a:r>
              <a:rPr lang="en-US" dirty="0"/>
              <a:t>Another study found that large IT projects were 66% over budget 33% of the time</a:t>
            </a:r>
          </a:p>
          <a:p>
            <a:r>
              <a:rPr lang="en-US" dirty="0"/>
              <a:t>A series of interviews suggested that 75% of executives expected their software projects to fail</a:t>
            </a:r>
          </a:p>
        </p:txBody>
      </p:sp>
    </p:spTree>
    <p:extLst>
      <p:ext uri="{BB962C8B-B14F-4D97-AF65-F5344CB8AC3E}">
        <p14:creationId xmlns:p14="http://schemas.microsoft.com/office/powerpoint/2010/main" val="113030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460F7-8CBC-45EB-9051-3B0AA796E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76508-4B78-4D1B-BD64-E39F88E98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project managers haven't been educated in software engineering or project management</a:t>
            </a:r>
          </a:p>
          <a:p>
            <a:pPr lvl="1"/>
            <a:r>
              <a:rPr lang="en-US" dirty="0"/>
              <a:t>That's why you're here now</a:t>
            </a:r>
          </a:p>
          <a:p>
            <a:r>
              <a:rPr lang="en-US" dirty="0"/>
              <a:t>Projects are underfunded and understaffed because managers are unwilling</a:t>
            </a:r>
          </a:p>
          <a:p>
            <a:r>
              <a:rPr lang="en-US" dirty="0"/>
              <a:t>Well-planned, well-run projects can fail for technical reasons</a:t>
            </a:r>
          </a:p>
          <a:p>
            <a:pPr lvl="1"/>
            <a:r>
              <a:rPr lang="en-US" dirty="0"/>
              <a:t>Programming is still hard</a:t>
            </a:r>
          </a:p>
        </p:txBody>
      </p:sp>
    </p:spTree>
    <p:extLst>
      <p:ext uri="{BB962C8B-B14F-4D97-AF65-F5344CB8AC3E}">
        <p14:creationId xmlns:p14="http://schemas.microsoft.com/office/powerpoint/2010/main" val="381067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1806</TotalTime>
  <Words>2205</Words>
  <Application>Microsoft Office PowerPoint</Application>
  <PresentationFormat>Widescreen</PresentationFormat>
  <Paragraphs>277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3100</vt:lpstr>
      <vt:lpstr>Last time</vt:lpstr>
      <vt:lpstr>Questions?</vt:lpstr>
      <vt:lpstr>Back to Software Engineering</vt:lpstr>
      <vt:lpstr>Questions when building software products </vt:lpstr>
      <vt:lpstr>More problems for large products</vt:lpstr>
      <vt:lpstr>History of software engineering</vt:lpstr>
      <vt:lpstr>State of software development</vt:lpstr>
      <vt:lpstr>Sources of problems</vt:lpstr>
      <vt:lpstr>Management</vt:lpstr>
      <vt:lpstr>Management</vt:lpstr>
      <vt:lpstr>Aspects of a project that must be managed</vt:lpstr>
      <vt:lpstr>Project management iron triangle</vt:lpstr>
      <vt:lpstr>Software development methods</vt:lpstr>
      <vt:lpstr>Management</vt:lpstr>
      <vt:lpstr>Requirements and design</vt:lpstr>
      <vt:lpstr>Implementation</vt:lpstr>
      <vt:lpstr>Assuring quality</vt:lpstr>
      <vt:lpstr>Version Control</vt:lpstr>
      <vt:lpstr>Version control</vt:lpstr>
      <vt:lpstr>Repository</vt:lpstr>
      <vt:lpstr>Actions</vt:lpstr>
      <vt:lpstr>Merging</vt:lpstr>
      <vt:lpstr>Visualization of development</vt:lpstr>
      <vt:lpstr>Popular version control systems</vt:lpstr>
      <vt:lpstr>Git</vt:lpstr>
      <vt:lpstr>History of Git</vt:lpstr>
      <vt:lpstr>Philosophy of Git</vt:lpstr>
      <vt:lpstr>Operations in Git</vt:lpstr>
      <vt:lpstr>Git process</vt:lpstr>
      <vt:lpstr>Git cheatsheet</vt:lpstr>
      <vt:lpstr>Using Git with IntelliJ</vt:lpstr>
      <vt:lpstr>Resources for Git</vt:lpstr>
      <vt:lpstr>GitHub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257</cp:revision>
  <dcterms:created xsi:type="dcterms:W3CDTF">2009-08-24T20:26:10Z</dcterms:created>
  <dcterms:modified xsi:type="dcterms:W3CDTF">2024-08-27T20:06:16Z</dcterms:modified>
</cp:coreProperties>
</file>